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67" r:id="rId2"/>
    <p:sldId id="265" r:id="rId3"/>
    <p:sldId id="303" r:id="rId4"/>
    <p:sldId id="375" r:id="rId5"/>
    <p:sldId id="270" r:id="rId6"/>
    <p:sldId id="299" r:id="rId7"/>
    <p:sldId id="383" r:id="rId8"/>
    <p:sldId id="266" r:id="rId9"/>
    <p:sldId id="339" r:id="rId10"/>
    <p:sldId id="271" r:id="rId11"/>
    <p:sldId id="340" r:id="rId12"/>
    <p:sldId id="347" r:id="rId13"/>
    <p:sldId id="349" r:id="rId14"/>
    <p:sldId id="350" r:id="rId15"/>
    <p:sldId id="348" r:id="rId16"/>
    <p:sldId id="327" r:id="rId17"/>
    <p:sldId id="328" r:id="rId18"/>
    <p:sldId id="333" r:id="rId19"/>
    <p:sldId id="342" r:id="rId20"/>
    <p:sldId id="334" r:id="rId21"/>
    <p:sldId id="336" r:id="rId22"/>
    <p:sldId id="335" r:id="rId23"/>
    <p:sldId id="351" r:id="rId24"/>
    <p:sldId id="300" r:id="rId25"/>
    <p:sldId id="352" r:id="rId26"/>
    <p:sldId id="308" r:id="rId27"/>
    <p:sldId id="323" r:id="rId28"/>
    <p:sldId id="286" r:id="rId29"/>
    <p:sldId id="353" r:id="rId30"/>
    <p:sldId id="374" r:id="rId31"/>
    <p:sldId id="373" r:id="rId32"/>
    <p:sldId id="358" r:id="rId33"/>
    <p:sldId id="312" r:id="rId34"/>
    <p:sldId id="354" r:id="rId35"/>
    <p:sldId id="362" r:id="rId36"/>
    <p:sldId id="360" r:id="rId37"/>
    <p:sldId id="361" r:id="rId38"/>
    <p:sldId id="363" r:id="rId39"/>
    <p:sldId id="365" r:id="rId40"/>
    <p:sldId id="364" r:id="rId41"/>
    <p:sldId id="366" r:id="rId42"/>
    <p:sldId id="376" r:id="rId43"/>
    <p:sldId id="400" r:id="rId44"/>
    <p:sldId id="367" r:id="rId45"/>
    <p:sldId id="368" r:id="rId46"/>
    <p:sldId id="380" r:id="rId47"/>
    <p:sldId id="370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401" r:id="rId57"/>
    <p:sldId id="393" r:id="rId58"/>
    <p:sldId id="288" r:id="rId59"/>
    <p:sldId id="381" r:id="rId60"/>
    <p:sldId id="394" r:id="rId61"/>
    <p:sldId id="399" r:id="rId62"/>
    <p:sldId id="395" r:id="rId63"/>
    <p:sldId id="405" r:id="rId64"/>
    <p:sldId id="402" r:id="rId65"/>
    <p:sldId id="404" r:id="rId66"/>
    <p:sldId id="392" r:id="rId67"/>
    <p:sldId id="398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88C"/>
    <a:srgbClr val="86C0E8"/>
    <a:srgbClr val="CEDDEA"/>
    <a:srgbClr val="89919B"/>
    <a:srgbClr val="848C95"/>
    <a:srgbClr val="BBC8DA"/>
    <a:srgbClr val="E1E1E1"/>
    <a:srgbClr val="B4C0D2"/>
    <a:srgbClr val="193F61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9884" autoAdjust="0"/>
  </p:normalViewPr>
  <p:slideViewPr>
    <p:cSldViewPr snapToGrid="0">
      <p:cViewPr varScale="1">
        <p:scale>
          <a:sx n="89" d="100"/>
          <a:sy n="89" d="100"/>
        </p:scale>
        <p:origin x="114" y="702"/>
      </p:cViewPr>
      <p:guideLst>
        <p:guide orient="horz" pos="3974"/>
        <p:guide pos="551"/>
        <p:guide pos="7174"/>
        <p:guide orient="horz" pos="9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0138B-2E40-4831-95D4-28223258EB3D}" type="datetimeFigureOut">
              <a:rPr lang="ko-KR" altLang="en-US" smtClean="0"/>
              <a:pPr/>
              <a:t>2019-03-26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00655-4784-4C9F-9E58-197294AA9F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lvl="1" indent="-228600">
              <a:buNone/>
            </a:pPr>
            <a:r>
              <a:rPr lang="ko-KR" altLang="en-US" dirty="0"/>
              <a:t>무엇을 구현하고 싶었는가</a:t>
            </a:r>
            <a:endParaRPr lang="en-US" altLang="ko-KR" dirty="0"/>
          </a:p>
          <a:p>
            <a:pPr marL="685800" lvl="1" indent="-228600">
              <a:buFontTx/>
              <a:buChar char="-"/>
            </a:pPr>
            <a:r>
              <a:rPr lang="ko-KR" altLang="en-US" baseline="0" dirty="0"/>
              <a:t>우리가 가진 기술에 대한 이야기</a:t>
            </a:r>
            <a:endParaRPr lang="en-US" altLang="ko-KR" baseline="0" dirty="0"/>
          </a:p>
          <a:p>
            <a:pPr marL="685800" lvl="1" indent="-228600">
              <a:buFontTx/>
              <a:buChar char="-"/>
            </a:pPr>
            <a:r>
              <a:rPr lang="en-US" altLang="ko-KR" baseline="0" dirty="0"/>
              <a:t>CNN</a:t>
            </a:r>
            <a:r>
              <a:rPr lang="ko-KR" altLang="en-US" baseline="0" dirty="0"/>
              <a:t>에 대해 공부를 함</a:t>
            </a:r>
            <a:endParaRPr lang="en-US" altLang="ko-KR" baseline="0" dirty="0"/>
          </a:p>
          <a:p>
            <a:pPr marL="685800" lvl="1" indent="-228600">
              <a:buFontTx/>
              <a:buChar char="-"/>
            </a:pPr>
            <a:r>
              <a:rPr lang="en-US" altLang="ko-KR" baseline="0" dirty="0"/>
              <a:t>CIFAR10</a:t>
            </a:r>
            <a:r>
              <a:rPr lang="ko-KR" altLang="en-US" baseline="0" dirty="0"/>
              <a:t>으로 돌려봤더니 </a:t>
            </a:r>
            <a:r>
              <a:rPr lang="en-US" altLang="ko-KR" baseline="0" dirty="0"/>
              <a:t>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 err="1"/>
              <a:t>이상나옴</a:t>
            </a:r>
            <a:endParaRPr lang="en-US" altLang="ko-KR" baseline="0" dirty="0"/>
          </a:p>
          <a:p>
            <a:pPr marL="685800" lvl="1" indent="-228600">
              <a:buFontTx/>
              <a:buChar char="-"/>
            </a:pPr>
            <a:endParaRPr lang="en-US" altLang="ko-KR" baseline="0" dirty="0"/>
          </a:p>
          <a:p>
            <a:pPr marL="685800" lvl="1" indent="-228600">
              <a:buFontTx/>
              <a:buChar char="-"/>
            </a:pPr>
            <a:r>
              <a:rPr lang="ko-KR" altLang="en-US" baseline="0" dirty="0"/>
              <a:t>우리는 이제 주제를 고민하기 시작</a:t>
            </a:r>
            <a:endParaRPr lang="en-US" altLang="ko-KR" baseline="0" dirty="0"/>
          </a:p>
          <a:p>
            <a:pPr marL="685800" lvl="1" indent="-228600">
              <a:buFontTx/>
              <a:buChar char="-"/>
            </a:pP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pPr marL="685800" lvl="1" indent="-228600">
              <a:buFontTx/>
              <a:buChar char="-"/>
            </a:pPr>
            <a:r>
              <a:rPr lang="ko-KR" altLang="en-US" dirty="0" err="1"/>
              <a:t>확장가능하면</a:t>
            </a:r>
            <a:r>
              <a:rPr lang="ko-KR" altLang="en-US" dirty="0"/>
              <a:t> 좋겠다</a:t>
            </a:r>
            <a:endParaRPr lang="en-US" altLang="ko-KR" dirty="0"/>
          </a:p>
          <a:p>
            <a:pPr marL="685800" lvl="1" indent="-228600">
              <a:buFontTx/>
              <a:buChar char="-"/>
            </a:pPr>
            <a:r>
              <a:rPr lang="en-US" altLang="ko-KR" dirty="0"/>
              <a:t>CNN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모델을 확 보여줘요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</a:t>
            </a:r>
            <a:r>
              <a:rPr lang="ko-KR" altLang="en-US" baseline="0" dirty="0"/>
              <a:t>을 쓰는데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 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endParaRPr lang="en-US" altLang="ko-KR" baseline="0" dirty="0"/>
          </a:p>
          <a:p>
            <a:pPr marL="685800" lvl="1" indent="-228600">
              <a:buFontTx/>
              <a:buNone/>
            </a:pPr>
            <a:r>
              <a:rPr lang="en-US" altLang="ko-KR" baseline="0" dirty="0"/>
              <a:t>: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웹스크롤링</a:t>
            </a:r>
            <a:r>
              <a:rPr lang="ko-KR" altLang="en-US" dirty="0"/>
              <a:t> 한계점</a:t>
            </a:r>
            <a:endParaRPr lang="en-US" altLang="ko-KR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내용물이 채워져 있거나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방향이 다양하지 않거나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관련없는</a:t>
            </a:r>
            <a:r>
              <a:rPr lang="ko-KR" altLang="en-US" baseline="0" dirty="0"/>
              <a:t> 이미지가 많거나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쓰레기인데 인터넷에는 </a:t>
            </a:r>
            <a:r>
              <a:rPr lang="ko-KR" altLang="en-US" baseline="0" dirty="0" err="1"/>
              <a:t>새제품의</a:t>
            </a:r>
            <a:r>
              <a:rPr lang="ko-KR" altLang="en-US" baseline="0" dirty="0"/>
              <a:t> 이미지만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등등등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우리가 직접 수집하기로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5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4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68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웹스크롤링</a:t>
            </a:r>
            <a:r>
              <a:rPr lang="ko-KR" altLang="en-US" dirty="0"/>
              <a:t> 한계점</a:t>
            </a:r>
            <a:endParaRPr lang="en-US" altLang="ko-KR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내용물이 채워져 있거나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방향이 다양하지 않거나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관련없는</a:t>
            </a:r>
            <a:r>
              <a:rPr lang="ko-KR" altLang="en-US" baseline="0" dirty="0"/>
              <a:t> 이미지가 많거나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쓰레기인데 인터넷에는 </a:t>
            </a:r>
            <a:r>
              <a:rPr lang="ko-KR" altLang="en-US" baseline="0" dirty="0" err="1"/>
              <a:t>새제품의</a:t>
            </a:r>
            <a:r>
              <a:rPr lang="ko-KR" altLang="en-US" baseline="0" dirty="0"/>
              <a:t> 이미지만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등등등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우리가 직접 수집하기로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52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학습이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학습이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직접 쓰레기통 뒤져보고 무슨 쓰레기가 많은지 조사해본 결과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세분화</a:t>
            </a:r>
            <a:r>
              <a:rPr lang="ko-KR" altLang="en-US" baseline="0" dirty="0"/>
              <a:t> 된 종류가 더 많았는데 직접 </a:t>
            </a:r>
            <a:r>
              <a:rPr lang="ko-KR" altLang="en-US" baseline="0" dirty="0" err="1"/>
              <a:t>사진찍으면서</a:t>
            </a:r>
            <a:r>
              <a:rPr lang="ko-KR" altLang="en-US" baseline="0" dirty="0"/>
              <a:t> 다닌 결과 수집에 어려움이 있는 클래스는 </a:t>
            </a:r>
            <a:r>
              <a:rPr lang="ko-KR" altLang="en-US" baseline="0" dirty="0" err="1"/>
              <a:t>몇가지</a:t>
            </a:r>
            <a:r>
              <a:rPr lang="ko-KR" altLang="en-US" baseline="0" dirty="0"/>
              <a:t> 삭제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슬라이드에 있는 내용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1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웹스크롤링</a:t>
            </a:r>
            <a:r>
              <a:rPr lang="ko-KR" altLang="en-US" dirty="0"/>
              <a:t> 한계점</a:t>
            </a:r>
            <a:endParaRPr lang="en-US" altLang="ko-KR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내용물이 채워져 있거나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방향이 다양하지 않거나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관련없는</a:t>
            </a:r>
            <a:r>
              <a:rPr lang="ko-KR" altLang="en-US" baseline="0" dirty="0"/>
              <a:t> 이미지가 많거나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쓰레기인데 인터넷에는 </a:t>
            </a:r>
            <a:r>
              <a:rPr lang="ko-KR" altLang="en-US" baseline="0" dirty="0" err="1"/>
              <a:t>새제품의</a:t>
            </a:r>
            <a:r>
              <a:rPr lang="ko-KR" altLang="en-US" baseline="0" dirty="0"/>
              <a:t> 이미지만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등등등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우리가 직접 수집하기로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421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웹스크롤링</a:t>
            </a:r>
            <a:r>
              <a:rPr lang="ko-KR" altLang="en-US" dirty="0"/>
              <a:t> 한계점</a:t>
            </a:r>
            <a:endParaRPr lang="en-US" altLang="ko-KR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내용물이 채워져 있거나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방향이 다양하지 않거나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관련없는</a:t>
            </a:r>
            <a:r>
              <a:rPr lang="ko-KR" altLang="en-US" baseline="0" dirty="0"/>
              <a:t> 이미지가 많거나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쓰레기인데 인터넷에는 </a:t>
            </a:r>
            <a:r>
              <a:rPr lang="ko-KR" altLang="en-US" baseline="0" dirty="0" err="1"/>
              <a:t>새제품의</a:t>
            </a:r>
            <a:r>
              <a:rPr lang="ko-KR" altLang="en-US" baseline="0" dirty="0"/>
              <a:t> 이미지만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등등등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우리가 직접 수집하기로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58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웹스크롤링</a:t>
            </a:r>
            <a:r>
              <a:rPr lang="ko-KR" altLang="en-US" dirty="0"/>
              <a:t> 한계점</a:t>
            </a:r>
            <a:endParaRPr lang="en-US" altLang="ko-KR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내용물이 채워져 있거나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방향이 다양하지 않거나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관련없는</a:t>
            </a:r>
            <a:r>
              <a:rPr lang="ko-KR" altLang="en-US" baseline="0" dirty="0"/>
              <a:t> 이미지가 많거나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쓰레기인데 인터넷에는 </a:t>
            </a:r>
            <a:r>
              <a:rPr lang="ko-KR" altLang="en-US" baseline="0" dirty="0" err="1"/>
              <a:t>새제품의</a:t>
            </a:r>
            <a:r>
              <a:rPr lang="ko-KR" altLang="en-US" baseline="0" dirty="0"/>
              <a:t> 이미지만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등등등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우리가 직접 수집하기로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38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웹스크롤링</a:t>
            </a:r>
            <a:r>
              <a:rPr lang="ko-KR" altLang="en-US" dirty="0"/>
              <a:t> 한계점</a:t>
            </a:r>
            <a:endParaRPr lang="en-US" altLang="ko-KR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내용물이 채워져 있거나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방향이 다양하지 않거나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관련없는</a:t>
            </a:r>
            <a:r>
              <a:rPr lang="ko-KR" altLang="en-US" baseline="0" dirty="0"/>
              <a:t> 이미지가 많거나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쓰레기인데 인터넷에는 </a:t>
            </a:r>
            <a:r>
              <a:rPr lang="ko-KR" altLang="en-US" baseline="0" dirty="0" err="1"/>
              <a:t>새제품의</a:t>
            </a:r>
            <a:r>
              <a:rPr lang="ko-KR" altLang="en-US" baseline="0" dirty="0"/>
              <a:t> 이미지만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등등등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우리가 직접 수집하기로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61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웹스크롤링</a:t>
            </a:r>
            <a:r>
              <a:rPr lang="ko-KR" altLang="en-US" dirty="0"/>
              <a:t> 한계점</a:t>
            </a:r>
            <a:endParaRPr lang="en-US" altLang="ko-KR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내용물이 채워져 있거나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방향이 다양하지 않거나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관련없는</a:t>
            </a:r>
            <a:r>
              <a:rPr lang="ko-KR" altLang="en-US" baseline="0" dirty="0"/>
              <a:t> 이미지가 많거나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쓰레기인데 인터넷에는 </a:t>
            </a:r>
            <a:r>
              <a:rPr lang="ko-KR" altLang="en-US" baseline="0" dirty="0" err="1"/>
              <a:t>새제품의</a:t>
            </a:r>
            <a:r>
              <a:rPr lang="ko-KR" altLang="en-US" baseline="0" dirty="0"/>
              <a:t> 이미지만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등등등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우리가 직접 수집하기로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2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웹스크롤링</a:t>
            </a:r>
            <a:r>
              <a:rPr lang="ko-KR" altLang="en-US" dirty="0"/>
              <a:t> 한계점</a:t>
            </a:r>
            <a:endParaRPr lang="en-US" altLang="ko-KR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내용물이 채워져 있거나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방향이 다양하지 않거나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관련없는</a:t>
            </a:r>
            <a:r>
              <a:rPr lang="ko-KR" altLang="en-US" baseline="0" dirty="0"/>
              <a:t> 이미지가 많거나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쓰레기인데 인터넷에는 </a:t>
            </a:r>
            <a:r>
              <a:rPr lang="ko-KR" altLang="en-US" baseline="0" dirty="0" err="1"/>
              <a:t>새제품의</a:t>
            </a:r>
            <a:r>
              <a:rPr lang="ko-KR" altLang="en-US" baseline="0" dirty="0"/>
              <a:t> 이미지만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등등등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우리가 직접 수집하기로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0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슬라이드 </a:t>
            </a:r>
            <a:r>
              <a:rPr lang="en-US" altLang="ko-KR" dirty="0"/>
              <a:t>58. </a:t>
            </a:r>
            <a:r>
              <a:rPr lang="ko-KR" altLang="en-US" dirty="0"/>
              <a:t>결론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1) “</a:t>
            </a:r>
            <a:r>
              <a:rPr lang="ko-KR" altLang="en-US" dirty="0"/>
              <a:t>성장하는 신경망＂ 이라는 주제에서 초기 신경망 단계까지 진행했으나 아직 프로젝트가 끝나지 않았으므로</a:t>
            </a:r>
            <a:endParaRPr lang="en-US" altLang="ko-KR" dirty="0"/>
          </a:p>
          <a:p>
            <a:r>
              <a:rPr lang="en-US" altLang="ko-KR" dirty="0"/>
              <a:t>	   </a:t>
            </a:r>
            <a:r>
              <a:rPr lang="ko-KR" altLang="en-US" dirty="0"/>
              <a:t> 이후에도 내용을 추가하여 완성시킬 것임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754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31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8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80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3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37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534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3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66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6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웹스크롤링</a:t>
            </a:r>
            <a:r>
              <a:rPr lang="ko-KR" altLang="en-US" dirty="0"/>
              <a:t> 한계점</a:t>
            </a:r>
            <a:endParaRPr lang="en-US" altLang="ko-KR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내용물이 채워져 있거나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방향이 다양하지 않거나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관련없는</a:t>
            </a:r>
            <a:r>
              <a:rPr lang="ko-KR" altLang="en-US" baseline="0" dirty="0"/>
              <a:t> 이미지가 많거나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쓰레기인데 인터넷에는 </a:t>
            </a:r>
            <a:r>
              <a:rPr lang="ko-KR" altLang="en-US" baseline="0" dirty="0" err="1"/>
              <a:t>새제품의</a:t>
            </a:r>
            <a:r>
              <a:rPr lang="ko-KR" altLang="en-US" baseline="0" dirty="0"/>
              <a:t> 이미지만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등등등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우리가 직접 수집하기로 함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280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aseline="0" dirty="0"/>
              <a:t>무엇을 구현하고 싶었는지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가진기술에</a:t>
            </a:r>
            <a:r>
              <a:rPr lang="ko-KR" altLang="en-US" baseline="0" dirty="0"/>
              <a:t> 대해 이야기를 </a:t>
            </a:r>
            <a:r>
              <a:rPr lang="ko-KR" altLang="en-US" baseline="0" dirty="0" err="1"/>
              <a:t>하는거에요</a:t>
            </a:r>
            <a:endParaRPr lang="ko-KR" altLang="en-US" baseline="0" dirty="0"/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에 대해 공부를 했었잖아요</a:t>
            </a:r>
          </a:p>
          <a:p>
            <a:r>
              <a:rPr lang="en-US" altLang="ko-KR" baseline="0" dirty="0"/>
              <a:t>- CIFAR10</a:t>
            </a:r>
            <a:r>
              <a:rPr lang="ko-KR" altLang="en-US" baseline="0" dirty="0"/>
              <a:t>으로 돌려봤어</a:t>
            </a:r>
            <a:r>
              <a:rPr lang="en-US" altLang="ko-KR" baseline="0" dirty="0"/>
              <a:t>. : </a:t>
            </a:r>
            <a:r>
              <a:rPr lang="ko-KR" altLang="en-US" baseline="0" dirty="0"/>
              <a:t>정확도 </a:t>
            </a:r>
            <a:r>
              <a:rPr lang="en-US" altLang="ko-KR" baseline="0" dirty="0"/>
              <a:t>90% </a:t>
            </a:r>
            <a:r>
              <a:rPr lang="ko-KR" altLang="en-US" baseline="0" dirty="0"/>
              <a:t>이상 나왔었고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우리는 이제 주제를 고민 시작 </a:t>
            </a:r>
            <a:r>
              <a:rPr lang="ko-KR" altLang="en-US" baseline="0" dirty="0" err="1"/>
              <a:t>한거지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 err="1"/>
              <a:t>이왕하는거</a:t>
            </a:r>
            <a:r>
              <a:rPr lang="ko-KR" altLang="en-US" baseline="0" dirty="0"/>
              <a:t> 공공성이면 좋겠다 </a:t>
            </a:r>
            <a:r>
              <a:rPr lang="en-US" altLang="ko-KR" baseline="0" dirty="0"/>
              <a:t>( </a:t>
            </a:r>
            <a:r>
              <a:rPr lang="ko-KR" altLang="en-US" baseline="0" dirty="0"/>
              <a:t>막연하게 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확장가능 하면 좋겠다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- CNN </a:t>
            </a:r>
            <a:r>
              <a:rPr lang="ko-KR" altLang="en-US" baseline="0" dirty="0"/>
              <a:t>모델을 쫙 보여줘요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지금은 </a:t>
            </a:r>
            <a:r>
              <a:rPr lang="en-US" altLang="ko-KR" baseline="0" dirty="0"/>
              <a:t>VGG8 </a:t>
            </a:r>
            <a:r>
              <a:rPr lang="ko-KR" altLang="en-US" baseline="0" dirty="0" err="1"/>
              <a:t>을쓰는데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</a:t>
            </a:r>
            <a:r>
              <a:rPr lang="ko-KR" altLang="en-US" baseline="0" dirty="0"/>
              <a:t>도 쓰고 </a:t>
            </a:r>
            <a:r>
              <a:rPr lang="en-US" altLang="ko-KR" baseline="0" dirty="0"/>
              <a:t>Inception</a:t>
            </a:r>
            <a:r>
              <a:rPr lang="ko-KR" altLang="en-US" baseline="0" dirty="0"/>
              <a:t>도 쓰고</a:t>
            </a:r>
            <a:r>
              <a:rPr lang="en-US" altLang="ko-KR" baseline="0" dirty="0"/>
              <a:t>... : </a:t>
            </a:r>
            <a:r>
              <a:rPr lang="ko-KR" altLang="en-US" baseline="0" dirty="0"/>
              <a:t>모델을 스위치 </a:t>
            </a:r>
            <a:r>
              <a:rPr lang="ko-KR" altLang="en-US" baseline="0" dirty="0" err="1"/>
              <a:t>하는것을</a:t>
            </a:r>
            <a:r>
              <a:rPr lang="ko-KR" altLang="en-US" baseline="0" dirty="0"/>
              <a:t> </a:t>
            </a:r>
          </a:p>
          <a:p>
            <a:r>
              <a:rPr lang="ko-KR" altLang="en-US" baseline="0" dirty="0"/>
              <a:t> </a:t>
            </a:r>
            <a:r>
              <a:rPr lang="en-US" altLang="ko-KR" baseline="0" dirty="0"/>
              <a:t>: +[ </a:t>
            </a:r>
            <a:r>
              <a:rPr lang="ko-KR" altLang="en-US" baseline="0" dirty="0"/>
              <a:t>각 모델에 구조 </a:t>
            </a:r>
            <a:r>
              <a:rPr lang="ko-KR" altLang="en-US" baseline="0" dirty="0" err="1"/>
              <a:t>대충설명하면서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VGG16 </a:t>
            </a:r>
            <a:r>
              <a:rPr lang="ko-KR" altLang="en-US" baseline="0" dirty="0"/>
              <a:t>를 구현</a:t>
            </a:r>
            <a:r>
              <a:rPr lang="en-US" altLang="ko-KR" baseline="0" dirty="0"/>
              <a:t>] -&gt; </a:t>
            </a:r>
            <a:r>
              <a:rPr lang="ko-KR" altLang="en-US" baseline="0" dirty="0"/>
              <a:t>시간이 꽤 걸렸어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[ phase2 ]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SLIM </a:t>
            </a:r>
            <a:r>
              <a:rPr lang="ko-KR" altLang="en-US" baseline="0" dirty="0"/>
              <a:t>를 고려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  </a:t>
            </a:r>
            <a:r>
              <a:rPr lang="ko-KR" altLang="en-US" baseline="0" dirty="0"/>
              <a:t>까진 </a:t>
            </a:r>
            <a:r>
              <a:rPr lang="en-US" altLang="ko-KR" baseline="0" dirty="0"/>
              <a:t>: [ </a:t>
            </a:r>
            <a:r>
              <a:rPr lang="ko-KR" altLang="en-US" baseline="0" dirty="0"/>
              <a:t>코드조각  보여주고</a:t>
            </a:r>
            <a:r>
              <a:rPr lang="en-US" altLang="ko-KR" baseline="0" dirty="0"/>
              <a:t>] </a:t>
            </a:r>
            <a:r>
              <a:rPr lang="en-US" altLang="ko-KR" baseline="0" dirty="0" err="1"/>
              <a:t>Tensorflow</a:t>
            </a:r>
            <a:r>
              <a:rPr lang="en-US" altLang="ko-KR" baseline="0" dirty="0"/>
              <a:t> (Low level)</a:t>
            </a:r>
            <a:r>
              <a:rPr lang="ko-KR" altLang="en-US" baseline="0" dirty="0"/>
              <a:t>로 직접 구현 가능했다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: + </a:t>
            </a:r>
            <a:r>
              <a:rPr lang="ko-KR" altLang="en-US" baseline="0" dirty="0"/>
              <a:t>더 가니깐 개념 학습도 조금 </a:t>
            </a:r>
            <a:r>
              <a:rPr lang="ko-KR" altLang="en-US" baseline="0" dirty="0" err="1"/>
              <a:t>헤비해지고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: +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수업때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 VGG9 -&gt; </a:t>
            </a:r>
            <a:r>
              <a:rPr lang="ko-KR" altLang="en-US" baseline="0" dirty="0"/>
              <a:t>모델을 </a:t>
            </a:r>
            <a:r>
              <a:rPr lang="ko-KR" altLang="en-US" baseline="0" dirty="0" err="1"/>
              <a:t>괜찮은걸로</a:t>
            </a:r>
            <a:r>
              <a:rPr lang="ko-KR" altLang="en-US" baseline="0" dirty="0"/>
              <a:t> 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파일을 </a:t>
            </a:r>
            <a:r>
              <a:rPr lang="ko-KR" altLang="en-US" baseline="0" dirty="0" err="1"/>
              <a:t>개고양이</a:t>
            </a:r>
            <a:r>
              <a:rPr lang="en-US" altLang="ko-KR" baseline="0" dirty="0"/>
              <a:t>/CIFAR10 </a:t>
            </a:r>
            <a:r>
              <a:rPr lang="ko-KR" altLang="en-US" baseline="0" dirty="0"/>
              <a:t>이걸 </a:t>
            </a:r>
            <a:r>
              <a:rPr lang="en-US" altLang="ko-KR" baseline="0" dirty="0"/>
              <a:t>TFRECORD</a:t>
            </a:r>
            <a:r>
              <a:rPr lang="ko-KR" altLang="en-US" baseline="0" dirty="0"/>
              <a:t>로 변환하려는 시도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3. </a:t>
            </a:r>
            <a:r>
              <a:rPr lang="ko-KR" altLang="en-US" baseline="0" dirty="0"/>
              <a:t>그러면서</a:t>
            </a:r>
            <a:r>
              <a:rPr lang="en-US" altLang="ko-KR" baseline="0" dirty="0"/>
              <a:t>,  : </a:t>
            </a:r>
            <a:r>
              <a:rPr lang="ko-KR" altLang="en-US" baseline="0" dirty="0" err="1"/>
              <a:t>텐서보드</a:t>
            </a:r>
            <a:r>
              <a:rPr lang="ko-KR" altLang="en-US" baseline="0" dirty="0"/>
              <a:t> </a:t>
            </a:r>
          </a:p>
          <a:p>
            <a:endParaRPr lang="ko-KR" altLang="en-US" baseline="0" dirty="0"/>
          </a:p>
          <a:p>
            <a:r>
              <a:rPr lang="en-US" altLang="ko-KR" baseline="0" dirty="0"/>
              <a:t>4. SLIM</a:t>
            </a:r>
            <a:r>
              <a:rPr lang="ko-KR" altLang="en-US" baseline="0" dirty="0"/>
              <a:t>으로 </a:t>
            </a:r>
          </a:p>
          <a:p>
            <a:endParaRPr lang="ko-KR" altLang="en-US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00655-4784-4C9F-9E58-197294AA9F9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6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0"/>
            <a:ext cx="12191999" cy="6213474"/>
          </a:xfrm>
          <a:prstGeom prst="rect">
            <a:avLst/>
          </a:prstGeom>
          <a:solidFill>
            <a:srgbClr val="BDE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" y="4699000"/>
            <a:ext cx="12191999" cy="2159000"/>
          </a:xfrm>
          <a:prstGeom prst="rect">
            <a:avLst/>
          </a:prstGeom>
          <a:solidFill>
            <a:srgbClr val="86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1" t="22400" r="1780" b="30374"/>
          <a:stretch/>
        </p:blipFill>
        <p:spPr>
          <a:xfrm>
            <a:off x="4889500" y="1536699"/>
            <a:ext cx="7086600" cy="32385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1" t="14436"/>
          <a:stretch/>
        </p:blipFill>
        <p:spPr>
          <a:xfrm>
            <a:off x="6083300" y="990599"/>
            <a:ext cx="6109920" cy="58673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74713" y="0"/>
            <a:ext cx="45719" cy="2340000"/>
          </a:xfrm>
          <a:prstGeom prst="rect">
            <a:avLst/>
          </a:prstGeom>
          <a:solidFill>
            <a:srgbClr val="156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6" t="54810"/>
          <a:stretch/>
        </p:blipFill>
        <p:spPr>
          <a:xfrm>
            <a:off x="4724400" y="3759200"/>
            <a:ext cx="7468822" cy="30987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0" t="75738" r="46672" b="5000"/>
          <a:stretch/>
        </p:blipFill>
        <p:spPr>
          <a:xfrm>
            <a:off x="4368800" y="5194299"/>
            <a:ext cx="2133600" cy="132080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9892" r="17307" b="17025"/>
          <a:stretch/>
        </p:blipFill>
        <p:spPr>
          <a:xfrm>
            <a:off x="10926125" y="1903060"/>
            <a:ext cx="441963" cy="4321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9892" r="17307" b="17025"/>
          <a:stretch/>
        </p:blipFill>
        <p:spPr>
          <a:xfrm rot="2079351">
            <a:off x="5642924" y="3402617"/>
            <a:ext cx="441963" cy="4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2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91999" cy="6213474"/>
          </a:xfrm>
          <a:prstGeom prst="rect">
            <a:avLst/>
          </a:prstGeom>
          <a:solidFill>
            <a:srgbClr val="BDE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1" t="22400" r="1780" b="30374"/>
          <a:stretch/>
        </p:blipFill>
        <p:spPr>
          <a:xfrm>
            <a:off x="4699000" y="1579070"/>
            <a:ext cx="7086600" cy="3238501"/>
          </a:xfrm>
          <a:prstGeom prst="rect">
            <a:avLst/>
          </a:prstGeom>
        </p:spPr>
      </p:pic>
      <p:sp>
        <p:nvSpPr>
          <p:cNvPr id="10" name="직사각형 23"/>
          <p:cNvSpPr/>
          <p:nvPr/>
        </p:nvSpPr>
        <p:spPr>
          <a:xfrm flipH="1">
            <a:off x="-12701" y="2964278"/>
            <a:ext cx="12204699" cy="3893721"/>
          </a:xfrm>
          <a:custGeom>
            <a:avLst/>
            <a:gdLst>
              <a:gd name="connsiteX0" fmla="*/ 0 w 12191999"/>
              <a:gd name="connsiteY0" fmla="*/ 0 h 1556921"/>
              <a:gd name="connsiteX1" fmla="*/ 12191999 w 12191999"/>
              <a:gd name="connsiteY1" fmla="*/ 0 h 1556921"/>
              <a:gd name="connsiteX2" fmla="*/ 12191999 w 12191999"/>
              <a:gd name="connsiteY2" fmla="*/ 1556921 h 1556921"/>
              <a:gd name="connsiteX3" fmla="*/ 0 w 12191999"/>
              <a:gd name="connsiteY3" fmla="*/ 1556921 h 1556921"/>
              <a:gd name="connsiteX4" fmla="*/ 0 w 12191999"/>
              <a:gd name="connsiteY4" fmla="*/ 0 h 1556921"/>
              <a:gd name="connsiteX0" fmla="*/ 0 w 12191999"/>
              <a:gd name="connsiteY0" fmla="*/ 0 h 3893721"/>
              <a:gd name="connsiteX1" fmla="*/ 12191999 w 12191999"/>
              <a:gd name="connsiteY1" fmla="*/ 2336800 h 3893721"/>
              <a:gd name="connsiteX2" fmla="*/ 12191999 w 12191999"/>
              <a:gd name="connsiteY2" fmla="*/ 3893721 h 3893721"/>
              <a:gd name="connsiteX3" fmla="*/ 0 w 12191999"/>
              <a:gd name="connsiteY3" fmla="*/ 3893721 h 3893721"/>
              <a:gd name="connsiteX4" fmla="*/ 0 w 12191999"/>
              <a:gd name="connsiteY4" fmla="*/ 0 h 3893721"/>
              <a:gd name="connsiteX0" fmla="*/ 0 w 12204699"/>
              <a:gd name="connsiteY0" fmla="*/ 0 h 3893721"/>
              <a:gd name="connsiteX1" fmla="*/ 12204699 w 12204699"/>
              <a:gd name="connsiteY1" fmla="*/ 2184400 h 3893721"/>
              <a:gd name="connsiteX2" fmla="*/ 12191999 w 12204699"/>
              <a:gd name="connsiteY2" fmla="*/ 3893721 h 3893721"/>
              <a:gd name="connsiteX3" fmla="*/ 0 w 12204699"/>
              <a:gd name="connsiteY3" fmla="*/ 3893721 h 3893721"/>
              <a:gd name="connsiteX4" fmla="*/ 0 w 12204699"/>
              <a:gd name="connsiteY4" fmla="*/ 0 h 389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699" h="3893721">
                <a:moveTo>
                  <a:pt x="0" y="0"/>
                </a:moveTo>
                <a:lnTo>
                  <a:pt x="12204699" y="2184400"/>
                </a:lnTo>
                <a:cubicBezTo>
                  <a:pt x="12200466" y="2754174"/>
                  <a:pt x="12196232" y="3323947"/>
                  <a:pt x="12191999" y="3893721"/>
                </a:cubicBezTo>
                <a:lnTo>
                  <a:pt x="0" y="3893721"/>
                </a:lnTo>
                <a:lnTo>
                  <a:pt x="0" y="0"/>
                </a:lnTo>
                <a:close/>
              </a:path>
            </a:pathLst>
          </a:custGeom>
          <a:solidFill>
            <a:srgbClr val="86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23" y="1505330"/>
            <a:ext cx="7404427" cy="51548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17" y="931070"/>
            <a:ext cx="648000" cy="64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150" y="1776025"/>
            <a:ext cx="531000" cy="531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800" y="3573994"/>
            <a:ext cx="445275" cy="4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3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BDE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" y="1627188"/>
            <a:ext cx="12191999" cy="5230812"/>
          </a:xfrm>
          <a:custGeom>
            <a:avLst/>
            <a:gdLst>
              <a:gd name="connsiteX0" fmla="*/ 2768599 w 12191999"/>
              <a:gd name="connsiteY0" fmla="*/ 0 h 5078412"/>
              <a:gd name="connsiteX1" fmla="*/ 12191999 w 12191999"/>
              <a:gd name="connsiteY1" fmla="*/ 0 h 5078412"/>
              <a:gd name="connsiteX2" fmla="*/ 12191999 w 12191999"/>
              <a:gd name="connsiteY2" fmla="*/ 1165225 h 5078412"/>
              <a:gd name="connsiteX3" fmla="*/ 12191999 w 12191999"/>
              <a:gd name="connsiteY3" fmla="*/ 4485546 h 5078412"/>
              <a:gd name="connsiteX4" fmla="*/ 12191999 w 12191999"/>
              <a:gd name="connsiteY4" fmla="*/ 5078412 h 5078412"/>
              <a:gd name="connsiteX5" fmla="*/ 0 w 12191999"/>
              <a:gd name="connsiteY5" fmla="*/ 5078412 h 5078412"/>
              <a:gd name="connsiteX6" fmla="*/ 0 w 12191999"/>
              <a:gd name="connsiteY6" fmla="*/ 1165225 h 5078412"/>
              <a:gd name="connsiteX7" fmla="*/ 2768599 w 12191999"/>
              <a:gd name="connsiteY7" fmla="*/ 1165225 h 507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078412">
                <a:moveTo>
                  <a:pt x="2768599" y="0"/>
                </a:moveTo>
                <a:lnTo>
                  <a:pt x="12191999" y="0"/>
                </a:lnTo>
                <a:lnTo>
                  <a:pt x="12191999" y="1165225"/>
                </a:lnTo>
                <a:lnTo>
                  <a:pt x="12191999" y="4485546"/>
                </a:lnTo>
                <a:lnTo>
                  <a:pt x="12191999" y="5078412"/>
                </a:lnTo>
                <a:lnTo>
                  <a:pt x="0" y="5078412"/>
                </a:lnTo>
                <a:lnTo>
                  <a:pt x="0" y="1165225"/>
                </a:lnTo>
                <a:lnTo>
                  <a:pt x="2768599" y="1165225"/>
                </a:lnTo>
                <a:close/>
              </a:path>
            </a:pathLst>
          </a:custGeom>
          <a:solidFill>
            <a:srgbClr val="86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16681" t="8920"/>
          <a:stretch/>
        </p:blipFill>
        <p:spPr>
          <a:xfrm>
            <a:off x="0" y="0"/>
            <a:ext cx="2347093" cy="24919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095374" y="1006952"/>
            <a:ext cx="3739834" cy="4010590"/>
            <a:chOff x="771524" y="1339850"/>
            <a:chExt cx="3999844" cy="428942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524" y="1339850"/>
              <a:ext cx="3999844" cy="4289424"/>
            </a:xfrm>
            <a:prstGeom prst="rect">
              <a:avLst/>
            </a:prstGeom>
          </p:spPr>
        </p:pic>
        <p:sp>
          <p:nvSpPr>
            <p:cNvPr id="45" name="타원 44"/>
            <p:cNvSpPr/>
            <p:nvPr/>
          </p:nvSpPr>
          <p:spPr>
            <a:xfrm>
              <a:off x="1323975" y="1971675"/>
              <a:ext cx="3124199" cy="3124198"/>
            </a:xfrm>
            <a:prstGeom prst="ellipse">
              <a:avLst/>
            </a:prstGeom>
            <a:solidFill>
              <a:srgbClr val="156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40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CONTENTS</a:t>
              </a:r>
              <a:endParaRPr lang="ko-KR" altLang="en-US" sz="4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46679" y="1292224"/>
            <a:ext cx="546521" cy="1073755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9588287" y="382318"/>
            <a:ext cx="1869973" cy="1727313"/>
            <a:chOff x="9656246" y="327951"/>
            <a:chExt cx="1869973" cy="172731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6246" y="673007"/>
              <a:ext cx="1184792" cy="1382257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71486" y="327951"/>
              <a:ext cx="954733" cy="1110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2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BDE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1" t="22400" r="5320" b="30374"/>
          <a:stretch/>
        </p:blipFill>
        <p:spPr>
          <a:xfrm>
            <a:off x="5537038" y="314358"/>
            <a:ext cx="6654962" cy="3238501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3136982" y="2563822"/>
            <a:ext cx="9055018" cy="1943792"/>
            <a:chOff x="3136982" y="2940764"/>
            <a:chExt cx="9055018" cy="2401157"/>
          </a:xfrm>
        </p:grpSpPr>
        <p:sp>
          <p:nvSpPr>
            <p:cNvPr id="64" name="한쪽 모서리가 둥근 사각형 63"/>
            <p:cNvSpPr/>
            <p:nvPr/>
          </p:nvSpPr>
          <p:spPr>
            <a:xfrm flipH="1">
              <a:off x="3136982" y="2940765"/>
              <a:ext cx="1104899" cy="1066800"/>
            </a:xfrm>
            <a:prstGeom prst="round1Rect">
              <a:avLst/>
            </a:prstGeom>
            <a:solidFill>
              <a:srgbClr val="156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한쪽 모서리가 둥근 사각형 64"/>
            <p:cNvSpPr/>
            <p:nvPr/>
          </p:nvSpPr>
          <p:spPr>
            <a:xfrm flipH="1">
              <a:off x="4330700" y="2940764"/>
              <a:ext cx="7861300" cy="2401157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0" name="한쪽 모서리가 둥근 사각형 49"/>
          <p:cNvSpPr/>
          <p:nvPr/>
        </p:nvSpPr>
        <p:spPr>
          <a:xfrm>
            <a:off x="0" y="3429000"/>
            <a:ext cx="12192000" cy="3429000"/>
          </a:xfrm>
          <a:prstGeom prst="round1Rect">
            <a:avLst>
              <a:gd name="adj" fmla="val 16297"/>
            </a:avLst>
          </a:prstGeom>
          <a:solidFill>
            <a:srgbClr val="86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104" y="1324820"/>
            <a:ext cx="1773078" cy="74655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9892" r="17307" b="17025"/>
          <a:stretch/>
        </p:blipFill>
        <p:spPr>
          <a:xfrm>
            <a:off x="11145133" y="901635"/>
            <a:ext cx="441963" cy="43214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9" y="423758"/>
            <a:ext cx="1484574" cy="17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1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0" y="-1"/>
            <a:ext cx="12192000" cy="1905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자유형 72"/>
          <p:cNvSpPr/>
          <p:nvPr/>
        </p:nvSpPr>
        <p:spPr>
          <a:xfrm>
            <a:off x="820943" y="1"/>
            <a:ext cx="993057" cy="711200"/>
          </a:xfrm>
          <a:custGeom>
            <a:avLst/>
            <a:gdLst>
              <a:gd name="connsiteX0" fmla="*/ 0 w 1120877"/>
              <a:gd name="connsiteY0" fmla="*/ 757084 h 757084"/>
              <a:gd name="connsiteX1" fmla="*/ 1120877 w 1120877"/>
              <a:gd name="connsiteY1" fmla="*/ 0 h 757084"/>
              <a:gd name="connsiteX2" fmla="*/ 157316 w 1120877"/>
              <a:gd name="connsiteY2" fmla="*/ 0 h 757084"/>
              <a:gd name="connsiteX3" fmla="*/ 0 w 1120877"/>
              <a:gd name="connsiteY3" fmla="*/ 757084 h 757084"/>
              <a:gd name="connsiteX0" fmla="*/ 0 w 993057"/>
              <a:gd name="connsiteY0" fmla="*/ 865239 h 865239"/>
              <a:gd name="connsiteX1" fmla="*/ 993057 w 993057"/>
              <a:gd name="connsiteY1" fmla="*/ 0 h 865239"/>
              <a:gd name="connsiteX2" fmla="*/ 29496 w 993057"/>
              <a:gd name="connsiteY2" fmla="*/ 0 h 865239"/>
              <a:gd name="connsiteX3" fmla="*/ 0 w 993057"/>
              <a:gd name="connsiteY3" fmla="*/ 865239 h 86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057" h="865239">
                <a:moveTo>
                  <a:pt x="0" y="865239"/>
                </a:moveTo>
                <a:lnTo>
                  <a:pt x="993057" y="0"/>
                </a:lnTo>
                <a:lnTo>
                  <a:pt x="29496" y="0"/>
                </a:lnTo>
                <a:lnTo>
                  <a:pt x="0" y="865239"/>
                </a:lnTo>
                <a:close/>
              </a:path>
            </a:pathLst>
          </a:custGeom>
          <a:solidFill>
            <a:srgbClr val="86C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자유형 73"/>
          <p:cNvSpPr/>
          <p:nvPr/>
        </p:nvSpPr>
        <p:spPr>
          <a:xfrm flipV="1">
            <a:off x="0" y="0"/>
            <a:ext cx="1219536" cy="1005656"/>
          </a:xfrm>
          <a:custGeom>
            <a:avLst/>
            <a:gdLst>
              <a:gd name="connsiteX0" fmla="*/ 0 w 1219536"/>
              <a:gd name="connsiteY0" fmla="*/ 1005656 h 1005656"/>
              <a:gd name="connsiteX1" fmla="*/ 105264 w 1219536"/>
              <a:gd name="connsiteY1" fmla="*/ 1005656 h 1005656"/>
              <a:gd name="connsiteX2" fmla="*/ 512479 w 1219536"/>
              <a:gd name="connsiteY2" fmla="*/ 1005656 h 1005656"/>
              <a:gd name="connsiteX3" fmla="*/ 1219536 w 1219536"/>
              <a:gd name="connsiteY3" fmla="*/ 1005656 h 1005656"/>
              <a:gd name="connsiteX4" fmla="*/ 647375 w 1219536"/>
              <a:gd name="connsiteY4" fmla="*/ 0 h 1005656"/>
              <a:gd name="connsiteX5" fmla="*/ 512479 w 1219536"/>
              <a:gd name="connsiteY5" fmla="*/ 0 h 1005656"/>
              <a:gd name="connsiteX6" fmla="*/ 105264 w 1219536"/>
              <a:gd name="connsiteY6" fmla="*/ 0 h 1005656"/>
              <a:gd name="connsiteX7" fmla="*/ 0 w 1219536"/>
              <a:gd name="connsiteY7" fmla="*/ 0 h 10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536" h="1005656">
                <a:moveTo>
                  <a:pt x="0" y="1005656"/>
                </a:moveTo>
                <a:lnTo>
                  <a:pt x="105264" y="1005656"/>
                </a:lnTo>
                <a:lnTo>
                  <a:pt x="512479" y="1005656"/>
                </a:lnTo>
                <a:lnTo>
                  <a:pt x="1219536" y="1005656"/>
                </a:lnTo>
                <a:lnTo>
                  <a:pt x="647375" y="0"/>
                </a:lnTo>
                <a:lnTo>
                  <a:pt x="512479" y="0"/>
                </a:lnTo>
                <a:lnTo>
                  <a:pt x="105264" y="0"/>
                </a:lnTo>
                <a:lnTo>
                  <a:pt x="0" y="0"/>
                </a:lnTo>
                <a:close/>
              </a:path>
            </a:pathLst>
          </a:custGeom>
          <a:solidFill>
            <a:srgbClr val="156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직각 삼각형 75"/>
          <p:cNvSpPr/>
          <p:nvPr/>
        </p:nvSpPr>
        <p:spPr>
          <a:xfrm rot="10800000" flipV="1">
            <a:off x="10306050" y="0"/>
            <a:ext cx="1885950" cy="1485900"/>
          </a:xfrm>
          <a:prstGeom prst="rtTriangl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한쪽 모서리가 둥근 사각형 76"/>
          <p:cNvSpPr/>
          <p:nvPr/>
        </p:nvSpPr>
        <p:spPr>
          <a:xfrm>
            <a:off x="0" y="1005656"/>
            <a:ext cx="12192000" cy="5852344"/>
          </a:xfrm>
          <a:prstGeom prst="round1Rect">
            <a:avLst>
              <a:gd name="adj" fmla="val 10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09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810" y="341975"/>
            <a:ext cx="10515600" cy="37565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1550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9E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09990E34-6FB0-4A6E-BC31-151D45AB3EDF}" type="datetimeFigureOut">
              <a:rPr lang="ko-KR" altLang="en-US" smtClean="0"/>
              <a:pPr/>
              <a:t>2019-03-26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03BEB2DF-3CBE-4DF7-90EE-74D7E159C0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66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hyperlink" Target="http://www.google.com/url?sa=i&amp;rct=j&amp;q=&amp;esrc=s&amp;source=images&amp;cd=&amp;cad=rja&amp;uact=8&amp;ved=2ahUKEwiEjvmK3J7hAhWlKqYKHRJBA10QjRx6BAgBEAU&amp;url=http://blog.naver.com/PostView.nhn?blogId=paoscom&amp;logNo=220695144280&amp;parentCategoryNo=&amp;categoryNo=70&amp;viewDate=&amp;isShowPopularPosts=false&amp;from=postView&amp;psig=AOvVaw02SH6FfEHRtbz6Jqp5kYsz&amp;ust=1553652309106035" TargetMode="External"/><Relationship Id="rId4" Type="http://schemas.openxmlformats.org/officeDocument/2006/relationships/hyperlink" Target="http://www.google.com/url?sa=i&amp;rct=j&amp;q=&amp;esrc=s&amp;source=images&amp;cd=&amp;cad=rja&amp;uact=8&amp;ved=2ahUKEwiEjvmK3J7hAhWlKqYKHRJBA10QjRx6BAgBEAU&amp;url=http://www.google.com/url?sa=i&amp;rct=j&amp;q=&amp;esrc=s&amp;source=images&amp;cd=&amp;ved=&amp;url=http://blog.naver.com/PostView.nhn?blogId%3Dpaoscom%26logNo%3D220695144280%26parentCategoryNo%3D%26categoryNo%3D70%26viewDate%3D%26isShowPopularPosts%3Dfalse%26from%3DpostView&amp;psig=AOvVaw02SH6FfEHRtbz6Jqp5kYsz&amp;ust=1553652309106035&amp;psig=AOvVaw02SH6FfEHRtbz6Jqp5kYsz&amp;ust=155365230910603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jpe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87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86.png"/><Relationship Id="rId2" Type="http://schemas.openxmlformats.org/officeDocument/2006/relationships/video" Target="../media/media1.mp4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84.png"/><Relationship Id="rId10" Type="http://schemas.openxmlformats.org/officeDocument/2006/relationships/video" Target="../media/media5.mp4"/><Relationship Id="rId19" Type="http://schemas.openxmlformats.org/officeDocument/2006/relationships/image" Target="../media/image88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3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479323" y="1590550"/>
            <a:ext cx="57689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altLang="ko-KR" sz="66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42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NAMU</a:t>
            </a:r>
            <a:endParaRPr lang="ko-KR" altLang="en-US" sz="66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425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3667" y="2564039"/>
            <a:ext cx="28604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r>
              <a:rPr lang="en-US" altLang="ko-KR" sz="32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Recycle</a:t>
            </a:r>
            <a:endParaRPr lang="ko-KR" altLang="en-US" sz="32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513" y="6304453"/>
            <a:ext cx="361692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김용원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정성호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안혜진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박태균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김혜진</a:t>
            </a:r>
            <a:endParaRPr lang="ko-KR" altLang="en-US" sz="1600" b="1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92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8000" y="377403"/>
            <a:ext cx="1250342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F2BD55-5646-4DD8-8B29-2B00EA192A04}"/>
              </a:ext>
            </a:extLst>
          </p:cNvPr>
          <p:cNvGrpSpPr/>
          <p:nvPr/>
        </p:nvGrpSpPr>
        <p:grpSpPr>
          <a:xfrm>
            <a:off x="0" y="1759860"/>
            <a:ext cx="12192000" cy="4519027"/>
            <a:chOff x="0" y="1759860"/>
            <a:chExt cx="12192000" cy="4519027"/>
          </a:xfrm>
        </p:grpSpPr>
        <p:grpSp>
          <p:nvGrpSpPr>
            <p:cNvPr id="31" name="그룹 30"/>
            <p:cNvGrpSpPr/>
            <p:nvPr/>
          </p:nvGrpSpPr>
          <p:grpSpPr>
            <a:xfrm>
              <a:off x="3488225" y="3149620"/>
              <a:ext cx="2381107" cy="2385016"/>
              <a:chOff x="3513854" y="3157049"/>
              <a:chExt cx="2381107" cy="2385016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13854" y="3157049"/>
                <a:ext cx="2381107" cy="2385016"/>
              </a:xfrm>
              <a:prstGeom prst="rect">
                <a:avLst/>
              </a:prstGeom>
            </p:spPr>
          </p:pic>
          <p:sp>
            <p:nvSpPr>
              <p:cNvPr id="7" name="타원 6"/>
              <p:cNvSpPr/>
              <p:nvPr/>
            </p:nvSpPr>
            <p:spPr>
              <a:xfrm>
                <a:off x="3927492" y="3567029"/>
                <a:ext cx="1537974" cy="1537974"/>
              </a:xfrm>
              <a:prstGeom prst="ellipse">
                <a:avLst/>
              </a:prstGeom>
              <a:solidFill>
                <a:srgbClr val="156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spc="-15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中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065836" y="1759860"/>
              <a:ext cx="1887183" cy="1890282"/>
              <a:chOff x="4066051" y="1071034"/>
              <a:chExt cx="1887183" cy="1890282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66051" y="1071034"/>
                <a:ext cx="1887183" cy="1890282"/>
              </a:xfrm>
              <a:prstGeom prst="rect">
                <a:avLst/>
              </a:prstGeom>
            </p:spPr>
          </p:pic>
          <p:sp>
            <p:nvSpPr>
              <p:cNvPr id="9" name="타원 8"/>
              <p:cNvSpPr/>
              <p:nvPr/>
            </p:nvSpPr>
            <p:spPr>
              <a:xfrm>
                <a:off x="4401736" y="1408269"/>
                <a:ext cx="1215812" cy="1215812"/>
              </a:xfrm>
              <a:prstGeom prst="ellipse">
                <a:avLst/>
              </a:prstGeom>
              <a:solidFill>
                <a:srgbClr val="BDE0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spc="-15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rgbClr val="0E425A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小 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6501468" y="1809513"/>
              <a:ext cx="5690532" cy="903877"/>
              <a:chOff x="6501468" y="1800086"/>
              <a:chExt cx="5690532" cy="903877"/>
            </a:xfrm>
          </p:grpSpPr>
          <p:cxnSp>
            <p:nvCxnSpPr>
              <p:cNvPr id="12" name="직선 연결선 11"/>
              <p:cNvCxnSpPr>
                <a:cxnSpLocks/>
              </p:cNvCxnSpPr>
              <p:nvPr/>
            </p:nvCxnSpPr>
            <p:spPr>
              <a:xfrm>
                <a:off x="6501468" y="2133461"/>
                <a:ext cx="5690532" cy="48638"/>
              </a:xfrm>
              <a:prstGeom prst="line">
                <a:avLst/>
              </a:prstGeom>
              <a:ln w="19050">
                <a:solidFill>
                  <a:srgbClr val="E0E0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/>
              <p:cNvGrpSpPr/>
              <p:nvPr/>
            </p:nvGrpSpPr>
            <p:grpSpPr>
              <a:xfrm>
                <a:off x="6984072" y="1800086"/>
                <a:ext cx="4362436" cy="903877"/>
                <a:chOff x="6984072" y="1990586"/>
                <a:chExt cx="4362436" cy="903877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6984072" y="1990586"/>
                  <a:ext cx="506035" cy="33337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b="1" spc="-15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01</a:t>
                  </a:r>
                  <a:endParaRPr lang="ko-KR" altLang="en-US" sz="2000" b="1" spc="-15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7672162" y="2027351"/>
                  <a:ext cx="13737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b="1" spc="-15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가정용 쓰레기통</a:t>
                  </a: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77974" y="2332350"/>
                  <a:ext cx="4068534" cy="562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46894" tIns="46183" rIns="46894" bIns="46183" anchor="t" anchorCtr="0"/>
                <a:lstStyle/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가정용 쓰레기통으로 만들어 집에서 활용</a:t>
                  </a:r>
                </a:p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아파트 </a:t>
                  </a:r>
                  <a:r>
                    <a:rPr lang="ko-KR" altLang="en-US" sz="12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단지내</a:t>
                  </a: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분리수거에서 사용</a:t>
                  </a:r>
                  <a:endParaRPr lang="en-US" altLang="ko-KR" sz="12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일반 쓰레기내의 재활용 쓰레기를 </a:t>
                  </a:r>
                  <a:r>
                    <a:rPr lang="ko-KR" altLang="en-US" sz="12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걸러냄으로써</a:t>
                  </a: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2</a:t>
                  </a: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차적으로 분류를 </a:t>
                  </a:r>
                  <a:r>
                    <a:rPr lang="ko-KR" altLang="en-US" sz="12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다시하는</a:t>
                  </a: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수고로움 예방</a:t>
                  </a:r>
                  <a:endParaRPr lang="en-US" altLang="ko-KR" sz="12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33" name="그룹 32"/>
            <p:cNvGrpSpPr/>
            <p:nvPr/>
          </p:nvGrpSpPr>
          <p:grpSpPr>
            <a:xfrm>
              <a:off x="0" y="4552950"/>
              <a:ext cx="4602354" cy="953511"/>
              <a:chOff x="0" y="4400147"/>
              <a:chExt cx="4602354" cy="953511"/>
            </a:xfrm>
          </p:grpSpPr>
          <p:cxnSp>
            <p:nvCxnSpPr>
              <p:cNvPr id="22" name="직선 연결선 21"/>
              <p:cNvCxnSpPr>
                <a:cxnSpLocks/>
              </p:cNvCxnSpPr>
              <p:nvPr/>
            </p:nvCxnSpPr>
            <p:spPr>
              <a:xfrm>
                <a:off x="0" y="4400147"/>
                <a:ext cx="3716323" cy="21692"/>
              </a:xfrm>
              <a:prstGeom prst="line">
                <a:avLst/>
              </a:prstGeom>
              <a:ln w="19050">
                <a:solidFill>
                  <a:srgbClr val="E0E0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17"/>
              <p:cNvGrpSpPr/>
              <p:nvPr/>
            </p:nvGrpSpPr>
            <p:grpSpPr>
              <a:xfrm>
                <a:off x="351409" y="4421839"/>
                <a:ext cx="4250945" cy="931819"/>
                <a:chOff x="6160414" y="1467864"/>
                <a:chExt cx="4250945" cy="931819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6160414" y="1467864"/>
                  <a:ext cx="506035" cy="33337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b="1" spc="-15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03</a:t>
                  </a:r>
                  <a:endParaRPr lang="ko-KR" altLang="en-US" sz="2000" b="1" spc="-15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734499" y="1527297"/>
                  <a:ext cx="27908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b="1" spc="-15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공공장소</a:t>
                  </a:r>
                  <a:r>
                    <a:rPr lang="en-US" altLang="ko-KR" b="1" spc="-15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b="1" spc="-15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기업용 등으로 사용</a:t>
                  </a: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342825" y="1837570"/>
                  <a:ext cx="4068534" cy="562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46894" tIns="46183" rIns="46894" bIns="46183" anchor="t" anchorCtr="0"/>
                <a:lstStyle/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학교</a:t>
                  </a:r>
                  <a:r>
                    <a:rPr lang="en-US" altLang="ko-KR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지하철</a:t>
                  </a:r>
                  <a:r>
                    <a:rPr lang="en-US" altLang="ko-KR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영화관 등 분리수거에 소홀할 수 있는 곳</a:t>
                  </a:r>
                  <a:endParaRPr lang="en-US" altLang="ko-KR" sz="12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사내 쓰레기통 등 어느곳에서나 활용</a:t>
                  </a:r>
                </a:p>
              </p:txBody>
            </p:sp>
          </p:grpSp>
        </p:grpSp>
        <p:grpSp>
          <p:nvGrpSpPr>
            <p:cNvPr id="35" name="그룹 34"/>
            <p:cNvGrpSpPr/>
            <p:nvPr/>
          </p:nvGrpSpPr>
          <p:grpSpPr>
            <a:xfrm>
              <a:off x="7965649" y="3682155"/>
              <a:ext cx="4226351" cy="970800"/>
              <a:chOff x="7965649" y="3533400"/>
              <a:chExt cx="4226351" cy="970800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7965649" y="3856501"/>
                <a:ext cx="4226351" cy="0"/>
              </a:xfrm>
              <a:prstGeom prst="line">
                <a:avLst/>
              </a:prstGeom>
              <a:ln w="19050">
                <a:solidFill>
                  <a:srgbClr val="E0E0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26"/>
              <p:cNvGrpSpPr/>
              <p:nvPr/>
            </p:nvGrpSpPr>
            <p:grpSpPr>
              <a:xfrm>
                <a:off x="8641917" y="3533400"/>
                <a:ext cx="3550083" cy="970800"/>
                <a:chOff x="6660717" y="1915274"/>
                <a:chExt cx="3550083" cy="970800"/>
              </a:xfrm>
            </p:grpSpPr>
            <p:sp>
              <p:nvSpPr>
                <p:cNvPr id="28" name="직사각형 27"/>
                <p:cNvSpPr/>
                <p:nvPr/>
              </p:nvSpPr>
              <p:spPr>
                <a:xfrm>
                  <a:off x="6660717" y="1915274"/>
                  <a:ext cx="506035" cy="33337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b="1" spc="-15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02</a:t>
                  </a:r>
                  <a:endParaRPr lang="ko-KR" altLang="en-US" sz="2000" b="1" spc="-15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7236054" y="1938230"/>
                  <a:ext cx="16799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b="1" spc="-15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재활용 쓰레기 공장  </a:t>
                  </a: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7143750" y="2323961"/>
                  <a:ext cx="3067050" cy="562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46894" tIns="46183" rIns="46894" bIns="46183" anchor="t" anchorCtr="0"/>
                <a:lstStyle/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현재 공장에서도 고철류 외에는 사람 손으로 직접 </a:t>
                  </a:r>
                  <a:r>
                    <a:rPr lang="ko-KR" altLang="en-US" sz="12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재분류</a:t>
                  </a:r>
                  <a:endParaRPr lang="en-US" altLang="ko-KR" sz="12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-&gt;</a:t>
                  </a: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자동화로 인한 시간</a:t>
                  </a:r>
                  <a:r>
                    <a:rPr lang="en-US" altLang="ko-KR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2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인건비 등 절약</a:t>
                  </a:r>
                  <a:endParaRPr lang="en-US" altLang="ko-KR" sz="12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25" name="그룹 24"/>
            <p:cNvGrpSpPr/>
            <p:nvPr/>
          </p:nvGrpSpPr>
          <p:grpSpPr>
            <a:xfrm>
              <a:off x="5730992" y="3297953"/>
              <a:ext cx="2976047" cy="2980934"/>
              <a:chOff x="6012020" y="2996617"/>
              <a:chExt cx="3124098" cy="312922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12020" y="2996617"/>
                <a:ext cx="3124098" cy="3129228"/>
              </a:xfrm>
              <a:prstGeom prst="rect">
                <a:avLst/>
              </a:prstGeom>
            </p:spPr>
          </p:pic>
          <p:sp>
            <p:nvSpPr>
              <p:cNvPr id="8" name="타원 7"/>
              <p:cNvSpPr/>
              <p:nvPr/>
            </p:nvSpPr>
            <p:spPr>
              <a:xfrm>
                <a:off x="6538165" y="3525327"/>
                <a:ext cx="2071809" cy="2071809"/>
              </a:xfrm>
              <a:prstGeom prst="ellipse">
                <a:avLst/>
              </a:prstGeom>
              <a:solidFill>
                <a:srgbClr val="509E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b="1" spc="-15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大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702191" y="2390632"/>
            <a:ext cx="37317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F68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재활용 쓰레기 분류 활용방안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541C717-F293-4756-BD14-E85BE1D4513E}"/>
              </a:ext>
            </a:extLst>
          </p:cNvPr>
          <p:cNvCxnSpPr>
            <a:cxnSpLocks/>
          </p:cNvCxnSpPr>
          <p:nvPr/>
        </p:nvCxnSpPr>
        <p:spPr>
          <a:xfrm>
            <a:off x="0" y="2819400"/>
            <a:ext cx="5233679" cy="27689"/>
          </a:xfrm>
          <a:prstGeom prst="line">
            <a:avLst/>
          </a:prstGeom>
          <a:ln w="19050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897955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설계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799081"/>
            <a:ext cx="78386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공공성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79998" y="4458333"/>
            <a:ext cx="2359620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설계</a:t>
            </a:r>
            <a:endParaRPr lang="en-US" altLang="ko-KR" sz="4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9998" y="5339259"/>
            <a:ext cx="86562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성장성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03748" y="5998569"/>
            <a:ext cx="37029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79998" y="6060125"/>
            <a:ext cx="210955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성장하는 신경망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7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8000" y="377403"/>
            <a:ext cx="1801775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설계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1307725" y="1950666"/>
            <a:ext cx="10541520" cy="3978635"/>
            <a:chOff x="1307725" y="1950666"/>
            <a:chExt cx="10541520" cy="3978635"/>
          </a:xfrm>
        </p:grpSpPr>
        <p:grpSp>
          <p:nvGrpSpPr>
            <p:cNvPr id="57" name="그룹 56"/>
            <p:cNvGrpSpPr/>
            <p:nvPr/>
          </p:nvGrpSpPr>
          <p:grpSpPr>
            <a:xfrm>
              <a:off x="4419576" y="2238810"/>
              <a:ext cx="3379903" cy="3379898"/>
              <a:chOff x="4418459" y="2175835"/>
              <a:chExt cx="3379903" cy="3379898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4418459" y="2175835"/>
                <a:ext cx="3379903" cy="3379898"/>
                <a:chOff x="4085720" y="3020514"/>
                <a:chExt cx="2696146" cy="2696144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4086799" y="3026307"/>
                  <a:ext cx="2693597" cy="2689058"/>
                </a:xfrm>
                <a:prstGeom prst="ellipse">
                  <a:avLst/>
                </a:prstGeom>
                <a:solidFill>
                  <a:srgbClr val="509EC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44" name="그룹 43"/>
                <p:cNvGrpSpPr/>
                <p:nvPr/>
              </p:nvGrpSpPr>
              <p:grpSpPr>
                <a:xfrm>
                  <a:off x="4085720" y="3020514"/>
                  <a:ext cx="2696146" cy="2696144"/>
                  <a:chOff x="3933523" y="2845978"/>
                  <a:chExt cx="2998149" cy="2998146"/>
                </a:xfrm>
              </p:grpSpPr>
              <p:sp>
                <p:nvSpPr>
                  <p:cNvPr id="45" name="원형 44"/>
                  <p:cNvSpPr/>
                  <p:nvPr/>
                </p:nvSpPr>
                <p:spPr>
                  <a:xfrm>
                    <a:off x="3933523" y="2845979"/>
                    <a:ext cx="2998146" cy="2996706"/>
                  </a:xfrm>
                  <a:prstGeom prst="pie">
                    <a:avLst>
                      <a:gd name="adj1" fmla="val 10562464"/>
                      <a:gd name="adj2" fmla="val 17405303"/>
                    </a:avLst>
                  </a:prstGeom>
                  <a:solidFill>
                    <a:srgbClr val="15688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46" name="원형 45"/>
                  <p:cNvSpPr/>
                  <p:nvPr/>
                </p:nvSpPr>
                <p:spPr>
                  <a:xfrm rot="10800000">
                    <a:off x="3933526" y="2845978"/>
                    <a:ext cx="2998146" cy="2998146"/>
                  </a:xfrm>
                  <a:prstGeom prst="pie">
                    <a:avLst>
                      <a:gd name="adj1" fmla="val 14919080"/>
                      <a:gd name="adj2" fmla="val 21410673"/>
                    </a:avLst>
                  </a:prstGeom>
                  <a:solidFill>
                    <a:srgbClr val="BDE0FC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22" name="그룹 21"/>
              <p:cNvGrpSpPr/>
              <p:nvPr/>
            </p:nvGrpSpPr>
            <p:grpSpPr>
              <a:xfrm>
                <a:off x="5163885" y="2921260"/>
                <a:ext cx="1889052" cy="1889052"/>
                <a:chOff x="4774636" y="3687691"/>
                <a:chExt cx="1340414" cy="1340414"/>
              </a:xfrm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4848725" y="3761782"/>
                  <a:ext cx="1192236" cy="1192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4860021" y="4259622"/>
                  <a:ext cx="1194046" cy="43677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altLang="ko-KR" sz="4000" b="1" spc="-60" dirty="0">
                      <a:ln w="317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15688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DB</a:t>
                  </a:r>
                  <a:endParaRPr lang="ko-KR" altLang="en-US" sz="4000" b="1" spc="-60" dirty="0">
                    <a:ln w="317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15688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4774636" y="3687691"/>
                  <a:ext cx="1340414" cy="134041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73" name="그룹 72"/>
            <p:cNvGrpSpPr/>
            <p:nvPr/>
          </p:nvGrpSpPr>
          <p:grpSpPr>
            <a:xfrm>
              <a:off x="1307725" y="1950666"/>
              <a:ext cx="10541520" cy="3978635"/>
              <a:chOff x="1337758" y="1899866"/>
              <a:chExt cx="10541520" cy="3978635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4397075" y="1899866"/>
                <a:ext cx="7482203" cy="2792784"/>
                <a:chOff x="4397075" y="1899866"/>
                <a:chExt cx="7482203" cy="2792784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4397075" y="1899866"/>
                  <a:ext cx="1358326" cy="1358326"/>
                  <a:chOff x="3239625" y="2698975"/>
                  <a:chExt cx="1161006" cy="1161006"/>
                </a:xfrm>
              </p:grpSpPr>
              <p:grpSp>
                <p:nvGrpSpPr>
                  <p:cNvPr id="33" name="그룹 32"/>
                  <p:cNvGrpSpPr/>
                  <p:nvPr/>
                </p:nvGrpSpPr>
                <p:grpSpPr>
                  <a:xfrm>
                    <a:off x="3239625" y="2698975"/>
                    <a:ext cx="1161006" cy="1161006"/>
                    <a:chOff x="1364895" y="2635475"/>
                    <a:chExt cx="1161006" cy="1161006"/>
                  </a:xfrm>
                </p:grpSpPr>
                <p:sp>
                  <p:nvSpPr>
                    <p:cNvPr id="35" name="타원 34"/>
                    <p:cNvSpPr/>
                    <p:nvPr/>
                  </p:nvSpPr>
                  <p:spPr>
                    <a:xfrm>
                      <a:off x="1364895" y="2635475"/>
                      <a:ext cx="1161006" cy="1161006"/>
                    </a:xfrm>
                    <a:prstGeom prst="ellipse">
                      <a:avLst/>
                    </a:prstGeom>
                    <a:solidFill>
                      <a:schemeClr val="tx1">
                        <a:alpha val="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36" name="타원 35"/>
                    <p:cNvSpPr/>
                    <p:nvPr/>
                  </p:nvSpPr>
                  <p:spPr>
                    <a:xfrm>
                      <a:off x="1463516" y="2734095"/>
                      <a:ext cx="963767" cy="96376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3497376" y="3112397"/>
                    <a:ext cx="622317" cy="28937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 algn="ctr"/>
                    <a:r>
                      <a:rPr lang="ko-KR" altLang="en-US" sz="1600" b="1" spc="-50" dirty="0">
                        <a:ln w="3175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저장소</a:t>
                    </a:r>
                  </a:p>
                </p:txBody>
              </p:sp>
            </p:grpSp>
            <p:sp>
              <p:nvSpPr>
                <p:cNvPr id="48" name="직사각형 47"/>
                <p:cNvSpPr/>
                <p:nvPr/>
              </p:nvSpPr>
              <p:spPr>
                <a:xfrm>
                  <a:off x="8738031" y="3237421"/>
                  <a:ext cx="3141247" cy="1455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46894" tIns="46183" rIns="46894" bIns="46183" anchor="t" anchorCtr="0"/>
                <a:lstStyle/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400" kern="0" spc="-50" dirty="0" smtClean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신경망의 </a:t>
                  </a:r>
                  <a:r>
                    <a:rPr lang="ko-KR" altLang="en-US" sz="14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학습과정 및 </a:t>
                  </a:r>
                  <a:r>
                    <a:rPr lang="ko-KR" altLang="en-US" sz="14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학습률</a:t>
                  </a:r>
                  <a:r>
                    <a:rPr lang="ko-KR" altLang="en-US" sz="14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등을</a:t>
                  </a:r>
                  <a:endParaRPr lang="en-US" altLang="ko-KR" sz="14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</a:pPr>
                  <a:r>
                    <a:rPr lang="en-US" altLang="ko-KR" sz="14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</a:t>
                  </a:r>
                  <a:r>
                    <a:rPr lang="ko-KR" altLang="en-US" sz="14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로그데이터로 </a:t>
                  </a:r>
                  <a:r>
                    <a:rPr lang="ko-KR" altLang="en-US" sz="1400" kern="0" spc="-50" dirty="0" smtClean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기록</a:t>
                  </a:r>
                  <a:endParaRPr lang="en-US" altLang="ko-KR" sz="1400" kern="0" spc="-50" dirty="0" smtClean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</a:pPr>
                  <a:endParaRPr lang="en-US" altLang="ko-KR" sz="14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400" kern="0" spc="-50" dirty="0" smtClean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신경망이 </a:t>
                  </a:r>
                  <a:r>
                    <a:rPr lang="ko-KR" altLang="en-US" sz="14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성장하는 단계마다 모델들을</a:t>
                  </a:r>
                  <a:endParaRPr lang="en-US" altLang="ko-KR" sz="14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</a:pPr>
                  <a:r>
                    <a:rPr lang="en-US" altLang="ko-KR" sz="14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</a:t>
                  </a:r>
                  <a:r>
                    <a:rPr lang="ko-KR" altLang="en-US" sz="14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백업해서 버전을 관리</a:t>
                  </a:r>
                  <a:endParaRPr lang="en-US" altLang="ko-KR" sz="14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1337758" y="4520175"/>
                <a:ext cx="4417643" cy="1358326"/>
                <a:chOff x="1337758" y="2056375"/>
                <a:chExt cx="4417643" cy="1358326"/>
              </a:xfrm>
            </p:grpSpPr>
            <p:grpSp>
              <p:nvGrpSpPr>
                <p:cNvPr id="51" name="그룹 50"/>
                <p:cNvGrpSpPr/>
                <p:nvPr/>
              </p:nvGrpSpPr>
              <p:grpSpPr>
                <a:xfrm>
                  <a:off x="4397075" y="2056375"/>
                  <a:ext cx="1358326" cy="1358326"/>
                  <a:chOff x="3239624" y="2832748"/>
                  <a:chExt cx="1161006" cy="1161006"/>
                </a:xfrm>
              </p:grpSpPr>
              <p:grpSp>
                <p:nvGrpSpPr>
                  <p:cNvPr id="53" name="그룹 52"/>
                  <p:cNvGrpSpPr/>
                  <p:nvPr/>
                </p:nvGrpSpPr>
                <p:grpSpPr>
                  <a:xfrm>
                    <a:off x="3239624" y="2832748"/>
                    <a:ext cx="1161006" cy="1161006"/>
                    <a:chOff x="1364894" y="2769248"/>
                    <a:chExt cx="1161006" cy="1161006"/>
                  </a:xfrm>
                </p:grpSpPr>
                <p:sp>
                  <p:nvSpPr>
                    <p:cNvPr id="55" name="타원 54"/>
                    <p:cNvSpPr/>
                    <p:nvPr/>
                  </p:nvSpPr>
                  <p:spPr>
                    <a:xfrm>
                      <a:off x="1364894" y="2769248"/>
                      <a:ext cx="1161006" cy="1161006"/>
                    </a:xfrm>
                    <a:prstGeom prst="ellipse">
                      <a:avLst/>
                    </a:prstGeom>
                    <a:solidFill>
                      <a:schemeClr val="tx1">
                        <a:alpha val="9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63512" y="2867867"/>
                      <a:ext cx="963767" cy="96376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3569954" y="3086859"/>
                    <a:ext cx="157895" cy="28937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 algn="ctr"/>
                    <a:endParaRPr lang="ko-KR" altLang="en-US" sz="1600" b="1" spc="-50" dirty="0">
                      <a:ln w="317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1337758" y="2765567"/>
                  <a:ext cx="4108008" cy="5491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46894" tIns="46183" rIns="46894" bIns="46183" anchor="t" anchorCtr="0"/>
                <a:lstStyle/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400" kern="0" spc="-50" dirty="0" smtClean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신경망과 연결해 </a:t>
                  </a:r>
                  <a:r>
                    <a:rPr lang="ko-KR" altLang="en-US" sz="1400" kern="0" spc="-50" dirty="0" err="1" smtClean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웹페이지</a:t>
                  </a:r>
                  <a:r>
                    <a:rPr lang="ko-KR" altLang="en-US" sz="1400" kern="0" spc="-50" dirty="0" smtClean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등의 </a:t>
                  </a:r>
                  <a:endParaRPr lang="en-US" altLang="ko-KR" sz="1400" kern="0" spc="-50" dirty="0" smtClean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84138" indent="-84138" defTabSz="577332">
                    <a:spcBef>
                      <a:spcPts val="192"/>
                    </a:spcBef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</a:pPr>
                  <a:r>
                    <a:rPr lang="ko-KR" altLang="en-US" sz="1400" kern="0" spc="-50" dirty="0" smtClean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외부에서도 코드 실행</a:t>
                  </a:r>
                  <a:r>
                    <a:rPr lang="en-US" altLang="ko-KR" sz="1400" kern="0" spc="-50" dirty="0" smtClean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</a:t>
                  </a:r>
                  <a:r>
                    <a:rPr lang="ko-KR" altLang="en-US" sz="1400" kern="0" spc="-50" dirty="0" smtClean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동작 가능하게 관리</a:t>
                  </a:r>
                  <a:endParaRPr lang="ko-KR" altLang="en-US" sz="14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58" name="그룹 57"/>
            <p:cNvGrpSpPr/>
            <p:nvPr/>
          </p:nvGrpSpPr>
          <p:grpSpPr>
            <a:xfrm>
              <a:off x="1594514" y="2151772"/>
              <a:ext cx="6882285" cy="2317651"/>
              <a:chOff x="-902753" y="2100972"/>
              <a:chExt cx="6882285" cy="2317651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4621206" y="3060297"/>
                <a:ext cx="1358326" cy="1358326"/>
                <a:chOff x="3431198" y="3690834"/>
                <a:chExt cx="1161006" cy="1161006"/>
              </a:xfrm>
            </p:grpSpPr>
            <p:grpSp>
              <p:nvGrpSpPr>
                <p:cNvPr id="61" name="그룹 60"/>
                <p:cNvGrpSpPr/>
                <p:nvPr/>
              </p:nvGrpSpPr>
              <p:grpSpPr>
                <a:xfrm>
                  <a:off x="3431198" y="3690834"/>
                  <a:ext cx="1161006" cy="1161006"/>
                  <a:chOff x="1556468" y="3627334"/>
                  <a:chExt cx="1161006" cy="1161006"/>
                </a:xfrm>
              </p:grpSpPr>
              <p:sp>
                <p:nvSpPr>
                  <p:cNvPr id="63" name="타원 62"/>
                  <p:cNvSpPr/>
                  <p:nvPr/>
                </p:nvSpPr>
                <p:spPr>
                  <a:xfrm>
                    <a:off x="1556468" y="3627334"/>
                    <a:ext cx="1161006" cy="1161006"/>
                  </a:xfrm>
                  <a:prstGeom prst="ellipse">
                    <a:avLst/>
                  </a:prstGeom>
                  <a:solidFill>
                    <a:schemeClr val="tx1">
                      <a:alpha val="9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64" name="타원 63"/>
                  <p:cNvSpPr/>
                  <p:nvPr/>
                </p:nvSpPr>
                <p:spPr>
                  <a:xfrm>
                    <a:off x="1655088" y="3725953"/>
                    <a:ext cx="963767" cy="96376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62" name="직사각형 61"/>
                <p:cNvSpPr/>
                <p:nvPr/>
              </p:nvSpPr>
              <p:spPr>
                <a:xfrm>
                  <a:off x="3633843" y="4119944"/>
                  <a:ext cx="814285" cy="2893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600" b="1" spc="-50" dirty="0">
                      <a:ln w="317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버전관리</a:t>
                  </a:r>
                </a:p>
              </p:txBody>
            </p:sp>
          </p:grpSp>
          <p:sp>
            <p:nvSpPr>
              <p:cNvPr id="60" name="직사각형 59"/>
              <p:cNvSpPr/>
              <p:nvPr/>
            </p:nvSpPr>
            <p:spPr>
              <a:xfrm>
                <a:off x="-902753" y="2100972"/>
                <a:ext cx="3254465" cy="502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6894" tIns="46183" rIns="46894" bIns="46183" anchor="t" anchorCtr="0"/>
              <a:lstStyle/>
              <a:p>
                <a:pPr marL="84138" indent="-84138" defTabSz="577332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  <a:buSzPct val="90000"/>
                  <a:buFont typeface="Wingdings" pitchFamily="2" charset="2"/>
                  <a:buChar char="§"/>
                </a:pPr>
                <a:r>
                  <a:rPr lang="ko-KR" altLang="en-US" sz="1400" kern="0" spc="-50" dirty="0" smtClean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학습에 </a:t>
                </a:r>
                <a:r>
                  <a:rPr lang="ko-KR" altLang="en-US" sz="14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사용되는 </a:t>
                </a:r>
                <a:r>
                  <a:rPr lang="ko-KR" altLang="en-US" sz="1400" kern="0" spc="-50" dirty="0" err="1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데이터셋을</a:t>
                </a:r>
                <a:r>
                  <a:rPr lang="ko-KR" altLang="en-US" sz="14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저장</a:t>
                </a:r>
                <a:endParaRPr lang="en-US" altLang="ko-KR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72" name="직사각형 71"/>
          <p:cNvSpPr/>
          <p:nvPr/>
        </p:nvSpPr>
        <p:spPr>
          <a:xfrm>
            <a:off x="4647380" y="5001008"/>
            <a:ext cx="780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600" b="1" spc="-5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</a:t>
            </a:r>
            <a:endParaRPr lang="en-US" altLang="ko-KR" sz="1600" b="1" spc="-5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/>
            <a:r>
              <a:rPr lang="ko-KR" altLang="en-US" sz="1600" b="1" spc="-5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</a:t>
            </a:r>
          </a:p>
        </p:txBody>
      </p:sp>
      <p:sp>
        <p:nvSpPr>
          <p:cNvPr id="40" name="Freeform 503">
            <a:extLst>
              <a:ext uri="{FF2B5EF4-FFF2-40B4-BE49-F238E27FC236}">
                <a16:creationId xmlns:a16="http://schemas.microsoft.com/office/drawing/2014/main" id="{0D495498-AF23-4BFF-A316-8212B048DE08}"/>
              </a:ext>
            </a:extLst>
          </p:cNvPr>
          <p:cNvSpPr>
            <a:spLocks noEditPoints="1"/>
          </p:cNvSpPr>
          <p:nvPr/>
        </p:nvSpPr>
        <p:spPr bwMode="auto">
          <a:xfrm>
            <a:off x="5907304" y="3408676"/>
            <a:ext cx="401896" cy="341001"/>
          </a:xfrm>
          <a:custGeom>
            <a:avLst/>
            <a:gdLst>
              <a:gd name="T0" fmla="*/ 197 w 399"/>
              <a:gd name="T1" fmla="*/ 208 h 337"/>
              <a:gd name="T2" fmla="*/ 206 w 399"/>
              <a:gd name="T3" fmla="*/ 206 h 337"/>
              <a:gd name="T4" fmla="*/ 294 w 399"/>
              <a:gd name="T5" fmla="*/ 117 h 337"/>
              <a:gd name="T6" fmla="*/ 294 w 399"/>
              <a:gd name="T7" fmla="*/ 109 h 337"/>
              <a:gd name="T8" fmla="*/ 286 w 399"/>
              <a:gd name="T9" fmla="*/ 104 h 337"/>
              <a:gd name="T10" fmla="*/ 241 w 399"/>
              <a:gd name="T11" fmla="*/ 10 h 337"/>
              <a:gd name="T12" fmla="*/ 235 w 399"/>
              <a:gd name="T13" fmla="*/ 2 h 337"/>
              <a:gd name="T14" fmla="*/ 167 w 399"/>
              <a:gd name="T15" fmla="*/ 0 h 337"/>
              <a:gd name="T16" fmla="*/ 160 w 399"/>
              <a:gd name="T17" fmla="*/ 6 h 337"/>
              <a:gd name="T18" fmla="*/ 113 w 399"/>
              <a:gd name="T19" fmla="*/ 104 h 337"/>
              <a:gd name="T20" fmla="*/ 110 w 399"/>
              <a:gd name="T21" fmla="*/ 105 h 337"/>
              <a:gd name="T22" fmla="*/ 104 w 399"/>
              <a:gd name="T23" fmla="*/ 109 h 337"/>
              <a:gd name="T24" fmla="*/ 106 w 399"/>
              <a:gd name="T25" fmla="*/ 119 h 337"/>
              <a:gd name="T26" fmla="*/ 167 w 399"/>
              <a:gd name="T27" fmla="*/ 122 h 337"/>
              <a:gd name="T28" fmla="*/ 176 w 399"/>
              <a:gd name="T29" fmla="*/ 117 h 337"/>
              <a:gd name="T30" fmla="*/ 223 w 399"/>
              <a:gd name="T31" fmla="*/ 19 h 337"/>
              <a:gd name="T32" fmla="*/ 223 w 399"/>
              <a:gd name="T33" fmla="*/ 117 h 337"/>
              <a:gd name="T34" fmla="*/ 231 w 399"/>
              <a:gd name="T35" fmla="*/ 122 h 337"/>
              <a:gd name="T36" fmla="*/ 135 w 399"/>
              <a:gd name="T37" fmla="*/ 122 h 337"/>
              <a:gd name="T38" fmla="*/ 399 w 399"/>
              <a:gd name="T39" fmla="*/ 181 h 337"/>
              <a:gd name="T40" fmla="*/ 347 w 399"/>
              <a:gd name="T41" fmla="*/ 84 h 337"/>
              <a:gd name="T42" fmla="*/ 338 w 399"/>
              <a:gd name="T43" fmla="*/ 77 h 337"/>
              <a:gd name="T44" fmla="*/ 326 w 399"/>
              <a:gd name="T45" fmla="*/ 79 h 337"/>
              <a:gd name="T46" fmla="*/ 318 w 399"/>
              <a:gd name="T47" fmla="*/ 94 h 337"/>
              <a:gd name="T48" fmla="*/ 293 w 399"/>
              <a:gd name="T49" fmla="*/ 167 h 337"/>
              <a:gd name="T50" fmla="*/ 289 w 399"/>
              <a:gd name="T51" fmla="*/ 168 h 337"/>
              <a:gd name="T52" fmla="*/ 278 w 399"/>
              <a:gd name="T53" fmla="*/ 180 h 337"/>
              <a:gd name="T54" fmla="*/ 275 w 399"/>
              <a:gd name="T55" fmla="*/ 194 h 337"/>
              <a:gd name="T56" fmla="*/ 251 w 399"/>
              <a:gd name="T57" fmla="*/ 229 h 337"/>
              <a:gd name="T58" fmla="*/ 228 w 399"/>
              <a:gd name="T59" fmla="*/ 243 h 337"/>
              <a:gd name="T60" fmla="*/ 200 w 399"/>
              <a:gd name="T61" fmla="*/ 247 h 337"/>
              <a:gd name="T62" fmla="*/ 185 w 399"/>
              <a:gd name="T63" fmla="*/ 246 h 337"/>
              <a:gd name="T64" fmla="*/ 148 w 399"/>
              <a:gd name="T65" fmla="*/ 229 h 337"/>
              <a:gd name="T66" fmla="*/ 130 w 399"/>
              <a:gd name="T67" fmla="*/ 207 h 337"/>
              <a:gd name="T68" fmla="*/ 120 w 399"/>
              <a:gd name="T69" fmla="*/ 181 h 337"/>
              <a:gd name="T70" fmla="*/ 112 w 399"/>
              <a:gd name="T71" fmla="*/ 168 h 337"/>
              <a:gd name="T72" fmla="*/ 78 w 399"/>
              <a:gd name="T73" fmla="*/ 99 h 337"/>
              <a:gd name="T74" fmla="*/ 80 w 399"/>
              <a:gd name="T75" fmla="*/ 87 h 337"/>
              <a:gd name="T76" fmla="*/ 73 w 399"/>
              <a:gd name="T77" fmla="*/ 79 h 337"/>
              <a:gd name="T78" fmla="*/ 56 w 399"/>
              <a:gd name="T79" fmla="*/ 80 h 337"/>
              <a:gd name="T80" fmla="*/ 2 w 399"/>
              <a:gd name="T81" fmla="*/ 171 h 337"/>
              <a:gd name="T82" fmla="*/ 0 w 399"/>
              <a:gd name="T83" fmla="*/ 181 h 337"/>
              <a:gd name="T84" fmla="*/ 0 w 399"/>
              <a:gd name="T85" fmla="*/ 322 h 337"/>
              <a:gd name="T86" fmla="*/ 10 w 399"/>
              <a:gd name="T87" fmla="*/ 336 h 337"/>
              <a:gd name="T88" fmla="*/ 384 w 399"/>
              <a:gd name="T89" fmla="*/ 337 h 337"/>
              <a:gd name="T90" fmla="*/ 398 w 399"/>
              <a:gd name="T91" fmla="*/ 329 h 337"/>
              <a:gd name="T92" fmla="*/ 399 w 399"/>
              <a:gd name="T93" fmla="*/ 182 h 337"/>
              <a:gd name="T94" fmla="*/ 368 w 399"/>
              <a:gd name="T95" fmla="*/ 307 h 337"/>
              <a:gd name="T96" fmla="*/ 93 w 399"/>
              <a:gd name="T97" fmla="*/ 197 h 337"/>
              <a:gd name="T98" fmla="*/ 106 w 399"/>
              <a:gd name="T99" fmla="*/ 228 h 337"/>
              <a:gd name="T100" fmla="*/ 128 w 399"/>
              <a:gd name="T101" fmla="*/ 252 h 337"/>
              <a:gd name="T102" fmla="*/ 152 w 399"/>
              <a:gd name="T103" fmla="*/ 268 h 337"/>
              <a:gd name="T104" fmla="*/ 179 w 399"/>
              <a:gd name="T105" fmla="*/ 277 h 337"/>
              <a:gd name="T106" fmla="*/ 200 w 399"/>
              <a:gd name="T107" fmla="*/ 279 h 337"/>
              <a:gd name="T108" fmla="*/ 229 w 399"/>
              <a:gd name="T109" fmla="*/ 274 h 337"/>
              <a:gd name="T110" fmla="*/ 256 w 399"/>
              <a:gd name="T111" fmla="*/ 262 h 337"/>
              <a:gd name="T112" fmla="*/ 272 w 399"/>
              <a:gd name="T113" fmla="*/ 252 h 337"/>
              <a:gd name="T114" fmla="*/ 300 w 399"/>
              <a:gd name="T115" fmla="*/ 213 h 337"/>
              <a:gd name="T116" fmla="*/ 368 w 399"/>
              <a:gd name="T117" fmla="*/ 307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9" h="337">
                <a:moveTo>
                  <a:pt x="193" y="206"/>
                </a:moveTo>
                <a:lnTo>
                  <a:pt x="193" y="206"/>
                </a:lnTo>
                <a:lnTo>
                  <a:pt x="197" y="208"/>
                </a:lnTo>
                <a:lnTo>
                  <a:pt x="200" y="209"/>
                </a:lnTo>
                <a:lnTo>
                  <a:pt x="203" y="208"/>
                </a:lnTo>
                <a:lnTo>
                  <a:pt x="206" y="206"/>
                </a:lnTo>
                <a:lnTo>
                  <a:pt x="292" y="119"/>
                </a:lnTo>
                <a:lnTo>
                  <a:pt x="292" y="119"/>
                </a:lnTo>
                <a:lnTo>
                  <a:pt x="294" y="117"/>
                </a:lnTo>
                <a:lnTo>
                  <a:pt x="295" y="112"/>
                </a:lnTo>
                <a:lnTo>
                  <a:pt x="295" y="112"/>
                </a:lnTo>
                <a:lnTo>
                  <a:pt x="294" y="109"/>
                </a:lnTo>
                <a:lnTo>
                  <a:pt x="292" y="106"/>
                </a:lnTo>
                <a:lnTo>
                  <a:pt x="290" y="105"/>
                </a:lnTo>
                <a:lnTo>
                  <a:pt x="286" y="104"/>
                </a:lnTo>
                <a:lnTo>
                  <a:pt x="241" y="104"/>
                </a:lnTo>
                <a:lnTo>
                  <a:pt x="241" y="10"/>
                </a:lnTo>
                <a:lnTo>
                  <a:pt x="241" y="10"/>
                </a:lnTo>
                <a:lnTo>
                  <a:pt x="240" y="6"/>
                </a:lnTo>
                <a:lnTo>
                  <a:pt x="238" y="4"/>
                </a:lnTo>
                <a:lnTo>
                  <a:pt x="235" y="2"/>
                </a:lnTo>
                <a:lnTo>
                  <a:pt x="231" y="0"/>
                </a:lnTo>
                <a:lnTo>
                  <a:pt x="167" y="0"/>
                </a:lnTo>
                <a:lnTo>
                  <a:pt x="167" y="0"/>
                </a:lnTo>
                <a:lnTo>
                  <a:pt x="164" y="2"/>
                </a:lnTo>
                <a:lnTo>
                  <a:pt x="161" y="4"/>
                </a:lnTo>
                <a:lnTo>
                  <a:pt x="160" y="6"/>
                </a:lnTo>
                <a:lnTo>
                  <a:pt x="159" y="10"/>
                </a:lnTo>
                <a:lnTo>
                  <a:pt x="159" y="104"/>
                </a:lnTo>
                <a:lnTo>
                  <a:pt x="113" y="104"/>
                </a:lnTo>
                <a:lnTo>
                  <a:pt x="113" y="104"/>
                </a:lnTo>
                <a:lnTo>
                  <a:pt x="113" y="104"/>
                </a:lnTo>
                <a:lnTo>
                  <a:pt x="110" y="105"/>
                </a:lnTo>
                <a:lnTo>
                  <a:pt x="106" y="106"/>
                </a:lnTo>
                <a:lnTo>
                  <a:pt x="106" y="106"/>
                </a:lnTo>
                <a:lnTo>
                  <a:pt x="104" y="109"/>
                </a:lnTo>
                <a:lnTo>
                  <a:pt x="104" y="112"/>
                </a:lnTo>
                <a:lnTo>
                  <a:pt x="104" y="117"/>
                </a:lnTo>
                <a:lnTo>
                  <a:pt x="106" y="119"/>
                </a:lnTo>
                <a:lnTo>
                  <a:pt x="193" y="206"/>
                </a:lnTo>
                <a:close/>
                <a:moveTo>
                  <a:pt x="167" y="122"/>
                </a:moveTo>
                <a:lnTo>
                  <a:pt x="167" y="122"/>
                </a:lnTo>
                <a:lnTo>
                  <a:pt x="172" y="121"/>
                </a:lnTo>
                <a:lnTo>
                  <a:pt x="174" y="119"/>
                </a:lnTo>
                <a:lnTo>
                  <a:pt x="176" y="117"/>
                </a:lnTo>
                <a:lnTo>
                  <a:pt x="177" y="112"/>
                </a:lnTo>
                <a:lnTo>
                  <a:pt x="177" y="19"/>
                </a:lnTo>
                <a:lnTo>
                  <a:pt x="223" y="19"/>
                </a:lnTo>
                <a:lnTo>
                  <a:pt x="223" y="112"/>
                </a:lnTo>
                <a:lnTo>
                  <a:pt x="223" y="112"/>
                </a:lnTo>
                <a:lnTo>
                  <a:pt x="223" y="117"/>
                </a:lnTo>
                <a:lnTo>
                  <a:pt x="225" y="119"/>
                </a:lnTo>
                <a:lnTo>
                  <a:pt x="228" y="121"/>
                </a:lnTo>
                <a:lnTo>
                  <a:pt x="231" y="122"/>
                </a:lnTo>
                <a:lnTo>
                  <a:pt x="264" y="122"/>
                </a:lnTo>
                <a:lnTo>
                  <a:pt x="200" y="186"/>
                </a:lnTo>
                <a:lnTo>
                  <a:pt x="135" y="122"/>
                </a:lnTo>
                <a:lnTo>
                  <a:pt x="167" y="122"/>
                </a:lnTo>
                <a:close/>
                <a:moveTo>
                  <a:pt x="399" y="181"/>
                </a:moveTo>
                <a:lnTo>
                  <a:pt x="399" y="181"/>
                </a:lnTo>
                <a:lnTo>
                  <a:pt x="399" y="175"/>
                </a:lnTo>
                <a:lnTo>
                  <a:pt x="398" y="171"/>
                </a:lnTo>
                <a:lnTo>
                  <a:pt x="347" y="84"/>
                </a:lnTo>
                <a:lnTo>
                  <a:pt x="347" y="84"/>
                </a:lnTo>
                <a:lnTo>
                  <a:pt x="343" y="80"/>
                </a:lnTo>
                <a:lnTo>
                  <a:pt x="338" y="77"/>
                </a:lnTo>
                <a:lnTo>
                  <a:pt x="331" y="77"/>
                </a:lnTo>
                <a:lnTo>
                  <a:pt x="326" y="79"/>
                </a:lnTo>
                <a:lnTo>
                  <a:pt x="326" y="79"/>
                </a:lnTo>
                <a:lnTo>
                  <a:pt x="322" y="83"/>
                </a:lnTo>
                <a:lnTo>
                  <a:pt x="319" y="87"/>
                </a:lnTo>
                <a:lnTo>
                  <a:pt x="318" y="94"/>
                </a:lnTo>
                <a:lnTo>
                  <a:pt x="320" y="99"/>
                </a:lnTo>
                <a:lnTo>
                  <a:pt x="360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7"/>
                </a:lnTo>
                <a:lnTo>
                  <a:pt x="289" y="168"/>
                </a:lnTo>
                <a:lnTo>
                  <a:pt x="284" y="171"/>
                </a:lnTo>
                <a:lnTo>
                  <a:pt x="280" y="174"/>
                </a:lnTo>
                <a:lnTo>
                  <a:pt x="278" y="180"/>
                </a:lnTo>
                <a:lnTo>
                  <a:pt x="278" y="180"/>
                </a:lnTo>
                <a:lnTo>
                  <a:pt x="277" y="187"/>
                </a:lnTo>
                <a:lnTo>
                  <a:pt x="275" y="194"/>
                </a:lnTo>
                <a:lnTo>
                  <a:pt x="269" y="207"/>
                </a:lnTo>
                <a:lnTo>
                  <a:pt x="262" y="219"/>
                </a:lnTo>
                <a:lnTo>
                  <a:pt x="251" y="229"/>
                </a:lnTo>
                <a:lnTo>
                  <a:pt x="251" y="229"/>
                </a:lnTo>
                <a:lnTo>
                  <a:pt x="240" y="236"/>
                </a:lnTo>
                <a:lnTo>
                  <a:pt x="228" y="243"/>
                </a:lnTo>
                <a:lnTo>
                  <a:pt x="214" y="246"/>
                </a:lnTo>
                <a:lnTo>
                  <a:pt x="206" y="247"/>
                </a:lnTo>
                <a:lnTo>
                  <a:pt x="200" y="247"/>
                </a:lnTo>
                <a:lnTo>
                  <a:pt x="200" y="247"/>
                </a:lnTo>
                <a:lnTo>
                  <a:pt x="192" y="247"/>
                </a:lnTo>
                <a:lnTo>
                  <a:pt x="185" y="246"/>
                </a:lnTo>
                <a:lnTo>
                  <a:pt x="172" y="243"/>
                </a:lnTo>
                <a:lnTo>
                  <a:pt x="159" y="236"/>
                </a:lnTo>
                <a:lnTo>
                  <a:pt x="148" y="229"/>
                </a:lnTo>
                <a:lnTo>
                  <a:pt x="148" y="229"/>
                </a:lnTo>
                <a:lnTo>
                  <a:pt x="138" y="219"/>
                </a:lnTo>
                <a:lnTo>
                  <a:pt x="130" y="207"/>
                </a:lnTo>
                <a:lnTo>
                  <a:pt x="124" y="195"/>
                </a:lnTo>
                <a:lnTo>
                  <a:pt x="120" y="181"/>
                </a:lnTo>
                <a:lnTo>
                  <a:pt x="120" y="181"/>
                </a:lnTo>
                <a:lnTo>
                  <a:pt x="119" y="175"/>
                </a:lnTo>
                <a:lnTo>
                  <a:pt x="116" y="171"/>
                </a:lnTo>
                <a:lnTo>
                  <a:pt x="112" y="168"/>
                </a:lnTo>
                <a:lnTo>
                  <a:pt x="105" y="167"/>
                </a:lnTo>
                <a:lnTo>
                  <a:pt x="40" y="167"/>
                </a:lnTo>
                <a:lnTo>
                  <a:pt x="78" y="99"/>
                </a:lnTo>
                <a:lnTo>
                  <a:pt x="78" y="99"/>
                </a:lnTo>
                <a:lnTo>
                  <a:pt x="80" y="94"/>
                </a:lnTo>
                <a:lnTo>
                  <a:pt x="80" y="87"/>
                </a:lnTo>
                <a:lnTo>
                  <a:pt x="77" y="83"/>
                </a:lnTo>
                <a:lnTo>
                  <a:pt x="73" y="79"/>
                </a:lnTo>
                <a:lnTo>
                  <a:pt x="73" y="79"/>
                </a:lnTo>
                <a:lnTo>
                  <a:pt x="67" y="77"/>
                </a:lnTo>
                <a:lnTo>
                  <a:pt x="62" y="77"/>
                </a:lnTo>
                <a:lnTo>
                  <a:pt x="56" y="80"/>
                </a:lnTo>
                <a:lnTo>
                  <a:pt x="52" y="84"/>
                </a:lnTo>
                <a:lnTo>
                  <a:pt x="2" y="171"/>
                </a:lnTo>
                <a:lnTo>
                  <a:pt x="2" y="171"/>
                </a:lnTo>
                <a:lnTo>
                  <a:pt x="0" y="175"/>
                </a:lnTo>
                <a:lnTo>
                  <a:pt x="0" y="181"/>
                </a:lnTo>
                <a:lnTo>
                  <a:pt x="0" y="181"/>
                </a:lnTo>
                <a:lnTo>
                  <a:pt x="0" y="182"/>
                </a:lnTo>
                <a:lnTo>
                  <a:pt x="0" y="322"/>
                </a:lnTo>
                <a:lnTo>
                  <a:pt x="0" y="322"/>
                </a:lnTo>
                <a:lnTo>
                  <a:pt x="1" y="329"/>
                </a:lnTo>
                <a:lnTo>
                  <a:pt x="4" y="333"/>
                </a:lnTo>
                <a:lnTo>
                  <a:pt x="10" y="336"/>
                </a:lnTo>
                <a:lnTo>
                  <a:pt x="15" y="337"/>
                </a:lnTo>
                <a:lnTo>
                  <a:pt x="384" y="337"/>
                </a:lnTo>
                <a:lnTo>
                  <a:pt x="384" y="337"/>
                </a:lnTo>
                <a:lnTo>
                  <a:pt x="390" y="336"/>
                </a:lnTo>
                <a:lnTo>
                  <a:pt x="394" y="333"/>
                </a:lnTo>
                <a:lnTo>
                  <a:pt x="398" y="329"/>
                </a:lnTo>
                <a:lnTo>
                  <a:pt x="399" y="322"/>
                </a:lnTo>
                <a:lnTo>
                  <a:pt x="399" y="182"/>
                </a:lnTo>
                <a:lnTo>
                  <a:pt x="399" y="182"/>
                </a:lnTo>
                <a:lnTo>
                  <a:pt x="399" y="181"/>
                </a:lnTo>
                <a:lnTo>
                  <a:pt x="399" y="181"/>
                </a:lnTo>
                <a:close/>
                <a:moveTo>
                  <a:pt x="368" y="307"/>
                </a:moveTo>
                <a:lnTo>
                  <a:pt x="30" y="307"/>
                </a:lnTo>
                <a:lnTo>
                  <a:pt x="30" y="197"/>
                </a:lnTo>
                <a:lnTo>
                  <a:pt x="93" y="197"/>
                </a:lnTo>
                <a:lnTo>
                  <a:pt x="93" y="197"/>
                </a:lnTo>
                <a:lnTo>
                  <a:pt x="99" y="213"/>
                </a:lnTo>
                <a:lnTo>
                  <a:pt x="106" y="228"/>
                </a:lnTo>
                <a:lnTo>
                  <a:pt x="116" y="241"/>
                </a:lnTo>
                <a:lnTo>
                  <a:pt x="128" y="252"/>
                </a:lnTo>
                <a:lnTo>
                  <a:pt x="128" y="252"/>
                </a:lnTo>
                <a:lnTo>
                  <a:pt x="136" y="258"/>
                </a:lnTo>
                <a:lnTo>
                  <a:pt x="143" y="262"/>
                </a:lnTo>
                <a:lnTo>
                  <a:pt x="152" y="268"/>
                </a:lnTo>
                <a:lnTo>
                  <a:pt x="161" y="271"/>
                </a:lnTo>
                <a:lnTo>
                  <a:pt x="169" y="274"/>
                </a:lnTo>
                <a:lnTo>
                  <a:pt x="179" y="277"/>
                </a:lnTo>
                <a:lnTo>
                  <a:pt x="189" y="278"/>
                </a:lnTo>
                <a:lnTo>
                  <a:pt x="200" y="279"/>
                </a:lnTo>
                <a:lnTo>
                  <a:pt x="200" y="279"/>
                </a:lnTo>
                <a:lnTo>
                  <a:pt x="210" y="278"/>
                </a:lnTo>
                <a:lnTo>
                  <a:pt x="219" y="277"/>
                </a:lnTo>
                <a:lnTo>
                  <a:pt x="229" y="274"/>
                </a:lnTo>
                <a:lnTo>
                  <a:pt x="239" y="271"/>
                </a:lnTo>
                <a:lnTo>
                  <a:pt x="248" y="268"/>
                </a:lnTo>
                <a:lnTo>
                  <a:pt x="256" y="262"/>
                </a:lnTo>
                <a:lnTo>
                  <a:pt x="264" y="258"/>
                </a:lnTo>
                <a:lnTo>
                  <a:pt x="272" y="252"/>
                </a:lnTo>
                <a:lnTo>
                  <a:pt x="272" y="252"/>
                </a:lnTo>
                <a:lnTo>
                  <a:pt x="282" y="241"/>
                </a:lnTo>
                <a:lnTo>
                  <a:pt x="292" y="228"/>
                </a:lnTo>
                <a:lnTo>
                  <a:pt x="300" y="213"/>
                </a:lnTo>
                <a:lnTo>
                  <a:pt x="306" y="197"/>
                </a:lnTo>
                <a:lnTo>
                  <a:pt x="368" y="197"/>
                </a:lnTo>
                <a:lnTo>
                  <a:pt x="368" y="307"/>
                </a:lnTo>
                <a:close/>
              </a:path>
            </a:pathLst>
          </a:custGeom>
          <a:solidFill>
            <a:srgbClr val="15688C"/>
          </a:solidFill>
          <a:ln>
            <a:noFill/>
          </a:ln>
          <a:extLst/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354"/>
            <a:endParaRPr lang="ko-KR" altLang="en-US" sz="1867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6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7AE7D9-FF87-49B2-8566-8C832088E6D5}"/>
              </a:ext>
            </a:extLst>
          </p:cNvPr>
          <p:cNvCxnSpPr>
            <a:cxnSpLocks/>
          </p:cNvCxnSpPr>
          <p:nvPr/>
        </p:nvCxnSpPr>
        <p:spPr>
          <a:xfrm flipV="1">
            <a:off x="-9236" y="1029410"/>
            <a:ext cx="11951855" cy="5810118"/>
          </a:xfrm>
          <a:prstGeom prst="line">
            <a:avLst/>
          </a:prstGeom>
          <a:solidFill>
            <a:schemeClr val="bg1"/>
          </a:solidFill>
          <a:ln w="28575">
            <a:solidFill>
              <a:srgbClr val="EAEAEA"/>
            </a:solidFill>
          </a:ln>
          <a:effectLst/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FE849A-737F-4B58-97FF-F8D7FD4AF976}"/>
              </a:ext>
            </a:extLst>
          </p:cNvPr>
          <p:cNvGrpSpPr/>
          <p:nvPr/>
        </p:nvGrpSpPr>
        <p:grpSpPr>
          <a:xfrm>
            <a:off x="3708327" y="1575137"/>
            <a:ext cx="4955381" cy="4807190"/>
            <a:chOff x="3315711" y="1109927"/>
            <a:chExt cx="5698979" cy="54571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70ECBA1-6098-4504-8E88-55EE6D999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5711" y="1109927"/>
              <a:ext cx="5698979" cy="5457128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4215429" y="1976059"/>
              <a:ext cx="3890513" cy="3726612"/>
            </a:xfrm>
            <a:prstGeom prst="ellipse">
              <a:avLst/>
            </a:prstGeom>
            <a:solidFill>
              <a:srgbClr val="15688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28000" y="377403"/>
            <a:ext cx="4020331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갑자기 생각난 의문점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9216" y="2941004"/>
            <a:ext cx="4485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우리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가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모든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쓰레기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를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분류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하는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신경망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을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한번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에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만들 수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있을까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8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8000" y="377403"/>
            <a:ext cx="1250342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해결책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499217" y="1211627"/>
            <a:ext cx="6599714" cy="1228780"/>
            <a:chOff x="6063724" y="1815397"/>
            <a:chExt cx="5558050" cy="1231106"/>
          </a:xfrm>
        </p:grpSpPr>
        <p:sp>
          <p:nvSpPr>
            <p:cNvPr id="27" name="직사각형 26"/>
            <p:cNvSpPr/>
            <p:nvPr/>
          </p:nvSpPr>
          <p:spPr>
            <a:xfrm>
              <a:off x="6063724" y="1815397"/>
              <a:ext cx="437620" cy="12311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31409" y="2039946"/>
              <a:ext cx="4694946" cy="832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재활용</a:t>
              </a:r>
              <a:r>
                <a:rPr lang="ko-KR" altLang="en-US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5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쓰레기</a:t>
              </a:r>
              <a:r>
                <a:rPr lang="ko-KR" altLang="en-US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분류</a:t>
              </a:r>
              <a:endParaRPr lang="en-US" altLang="ko-KR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184154" y="1815397"/>
              <a:ext cx="437620" cy="12311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069069" y="2888450"/>
            <a:ext cx="7864090" cy="1955380"/>
            <a:chOff x="2039422" y="2727325"/>
            <a:chExt cx="7864090" cy="1955380"/>
          </a:xfrm>
        </p:grpSpPr>
        <p:grpSp>
          <p:nvGrpSpPr>
            <p:cNvPr id="7" name="그룹 6"/>
            <p:cNvGrpSpPr/>
            <p:nvPr/>
          </p:nvGrpSpPr>
          <p:grpSpPr>
            <a:xfrm>
              <a:off x="2039422" y="2727325"/>
              <a:ext cx="1955380" cy="1955380"/>
              <a:chOff x="2726417" y="2555875"/>
              <a:chExt cx="1955380" cy="195538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2726417" y="2555875"/>
                <a:ext cx="1955380" cy="1955380"/>
                <a:chOff x="2507342" y="2870200"/>
                <a:chExt cx="1955380" cy="1955380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2507342" y="2870200"/>
                  <a:ext cx="1955380" cy="1955380"/>
                </a:xfrm>
                <a:prstGeom prst="ellipse">
                  <a:avLst/>
                </a:prstGeom>
                <a:solidFill>
                  <a:srgbClr val="509EC9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79" t="7892" r="-996" b="4812"/>
                <a:stretch/>
              </p:blipFill>
              <p:spPr>
                <a:xfrm>
                  <a:off x="2574892" y="2912350"/>
                  <a:ext cx="1875130" cy="1875130"/>
                </a:xfrm>
                <a:prstGeom prst="ellipse">
                  <a:avLst/>
                </a:prstGeom>
              </p:spPr>
            </p:pic>
          </p:grpSp>
          <p:sp>
            <p:nvSpPr>
              <p:cNvPr id="10" name="직사각형 9"/>
              <p:cNvSpPr/>
              <p:nvPr/>
            </p:nvSpPr>
            <p:spPr>
              <a:xfrm>
                <a:off x="3146708" y="3283539"/>
                <a:ext cx="1077218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공공성</a:t>
                </a:r>
                <a:r>
                  <a:rPr lang="en-US" altLang="ko-KR" sz="280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	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993777" y="2727325"/>
              <a:ext cx="1955380" cy="1955380"/>
              <a:chOff x="2726417" y="2555875"/>
              <a:chExt cx="1955380" cy="1955380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726417" y="2555875"/>
                <a:ext cx="1955380" cy="1955380"/>
                <a:chOff x="2507342" y="2870200"/>
                <a:chExt cx="1955380" cy="1955380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2507342" y="2870200"/>
                  <a:ext cx="1955380" cy="1955380"/>
                </a:xfrm>
                <a:prstGeom prst="ellipse">
                  <a:avLst/>
                </a:prstGeom>
                <a:solidFill>
                  <a:srgbClr val="BDE0FC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79" t="7892" r="-996" b="4812"/>
                <a:stretch/>
              </p:blipFill>
              <p:spPr>
                <a:xfrm>
                  <a:off x="2574892" y="2912350"/>
                  <a:ext cx="1875130" cy="1875130"/>
                </a:xfrm>
                <a:prstGeom prst="ellipse">
                  <a:avLst/>
                </a:prstGeom>
              </p:spPr>
            </p:pic>
          </p:grpSp>
          <p:sp>
            <p:nvSpPr>
              <p:cNvPr id="14" name="직사각형 13"/>
              <p:cNvSpPr/>
              <p:nvPr/>
            </p:nvSpPr>
            <p:spPr>
              <a:xfrm>
                <a:off x="3346656" y="3325719"/>
                <a:ext cx="71814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나눔스퀘어 Bold" pitchFamily="50" charset="-127"/>
                    <a:ea typeface="나눔스퀘어 Bold" pitchFamily="50" charset="-127"/>
                  </a:rPr>
                  <a:t>서버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7948132" y="2727325"/>
              <a:ext cx="1955380" cy="1955380"/>
              <a:chOff x="2507342" y="2870200"/>
              <a:chExt cx="1955380" cy="1955380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2507342" y="2870200"/>
                <a:ext cx="1955380" cy="1955380"/>
              </a:xfrm>
              <a:prstGeom prst="ellipse">
                <a:avLst/>
              </a:prstGeom>
              <a:solidFill>
                <a:srgbClr val="FFC0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79" t="7892" r="-996" b="4812"/>
              <a:stretch/>
            </p:blipFill>
            <p:spPr>
              <a:xfrm>
                <a:off x="2574892" y="2912350"/>
                <a:ext cx="1875130" cy="1875130"/>
              </a:xfrm>
              <a:prstGeom prst="ellipse">
                <a:avLst/>
              </a:prstGeom>
            </p:spPr>
          </p:pic>
        </p:grpSp>
        <p:sp>
          <p:nvSpPr>
            <p:cNvPr id="33" name="덧셈 기호 32"/>
            <p:cNvSpPr/>
            <p:nvPr/>
          </p:nvSpPr>
          <p:spPr>
            <a:xfrm>
              <a:off x="4191982" y="3402708"/>
              <a:ext cx="604614" cy="604614"/>
            </a:xfrm>
            <a:prstGeom prst="mathPlus">
              <a:avLst>
                <a:gd name="adj1" fmla="val 39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덧셈 기호 33"/>
            <p:cNvSpPr/>
            <p:nvPr/>
          </p:nvSpPr>
          <p:spPr>
            <a:xfrm>
              <a:off x="7146337" y="3402708"/>
              <a:ext cx="604614" cy="604614"/>
            </a:xfrm>
            <a:prstGeom prst="mathPlus">
              <a:avLst>
                <a:gd name="adj1" fmla="val 398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8444285" y="3658566"/>
            <a:ext cx="1077218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성장성</a:t>
            </a:r>
            <a:endParaRPr lang="en-US" altLang="ko-KR" sz="28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13688" y="5710066"/>
            <a:ext cx="55748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ko-KR" altLang="en-US" sz="28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성장하는 신경망</a:t>
            </a:r>
            <a:endParaRPr lang="en-US" altLang="ko-KR" sz="28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오른쪽 중괄호 2"/>
          <p:cNvSpPr/>
          <p:nvPr/>
        </p:nvSpPr>
        <p:spPr>
          <a:xfrm rot="5400000">
            <a:off x="5706234" y="2178830"/>
            <a:ext cx="727695" cy="6057695"/>
          </a:xfrm>
          <a:prstGeom prst="rightBrace">
            <a:avLst>
              <a:gd name="adj1" fmla="val 8333"/>
              <a:gd name="adj2" fmla="val 51602"/>
            </a:avLst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897955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설계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799081"/>
            <a:ext cx="78386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공공성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79998" y="4569170"/>
            <a:ext cx="124393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설계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9998" y="5219190"/>
            <a:ext cx="1635063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성장성</a:t>
            </a:r>
            <a:endParaRPr lang="en-US" altLang="ko-KR" sz="4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03748" y="5998569"/>
            <a:ext cx="37029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79998" y="6060125"/>
            <a:ext cx="210955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성장하는 신경망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3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FB1295-AA53-4589-82F3-E9DD3B86D867}"/>
              </a:ext>
            </a:extLst>
          </p:cNvPr>
          <p:cNvSpPr/>
          <p:nvPr/>
        </p:nvSpPr>
        <p:spPr>
          <a:xfrm>
            <a:off x="0" y="5338618"/>
            <a:ext cx="12192000" cy="7666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28000" y="377403"/>
            <a:ext cx="1250342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2397" y="5413846"/>
            <a:ext cx="4285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그래서 </a:t>
            </a:r>
            <a:r>
              <a:rPr lang="ko-KR" alt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캡차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captcha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뭔데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?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D96120-7BB6-4D9C-9371-6F0ECCF64B42}"/>
              </a:ext>
            </a:extLst>
          </p:cNvPr>
          <p:cNvGrpSpPr/>
          <p:nvPr/>
        </p:nvGrpSpPr>
        <p:grpSpPr>
          <a:xfrm>
            <a:off x="3073724" y="1375517"/>
            <a:ext cx="6241159" cy="519788"/>
            <a:chOff x="3073724" y="1236972"/>
            <a:chExt cx="6241159" cy="5197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FF533FF-5035-49D8-9B82-D666FC227A9A}"/>
                </a:ext>
              </a:extLst>
            </p:cNvPr>
            <p:cNvSpPr/>
            <p:nvPr/>
          </p:nvSpPr>
          <p:spPr>
            <a:xfrm>
              <a:off x="3073724" y="1236972"/>
              <a:ext cx="6044553" cy="519788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rgbClr val="3F92C2">
                  <a:alpha val="77000"/>
                </a:srgb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 anchorCtr="0">
              <a:noAutofit/>
            </a:bodyPr>
            <a:lstStyle/>
            <a:p>
              <a:pPr>
                <a:buClr>
                  <a:schemeClr val="tx1">
                    <a:lumMod val="65000"/>
                    <a:lumOff val="35000"/>
                  </a:schemeClr>
                </a:buClr>
                <a:buSzPct val="110000"/>
              </a:pPr>
              <a:endPara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71285" y="1313540"/>
              <a:ext cx="5943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CAPTCHA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시스템을 활용해 성장하는 신경망 시스템 설계</a:t>
              </a:r>
            </a:p>
          </p:txBody>
        </p:sp>
      </p:grpSp>
      <p:pic>
        <p:nvPicPr>
          <p:cNvPr id="2050" name="Picture 2" descr="ì±ì¥.jpg">
            <a:extLst>
              <a:ext uri="{FF2B5EF4-FFF2-40B4-BE49-F238E27FC236}">
                <a16:creationId xmlns:a16="http://schemas.microsoft.com/office/drawing/2014/main" id="{560CC4D4-1F64-45C4-95AD-7C4A5E28C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567" y="2103754"/>
            <a:ext cx="56769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05D8393-81AA-4DE6-A022-BEDD2C44E07A}"/>
              </a:ext>
            </a:extLst>
          </p:cNvPr>
          <p:cNvSpPr/>
          <p:nvPr/>
        </p:nvSpPr>
        <p:spPr>
          <a:xfrm>
            <a:off x="0" y="5338618"/>
            <a:ext cx="12192000" cy="7666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28000" y="377403"/>
            <a:ext cx="4251164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CAPTCHA </a:t>
            </a: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시스템이란 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69640" y="1985983"/>
            <a:ext cx="5373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CAPTCHA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기술의 일종으로 어떠한 사용자가 실제 사람인지 컴퓨터 프로그램인지 구별하기 위해 사용되는 방법이다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9640" y="3302357"/>
            <a:ext cx="554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클릭을 통해서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라벨링된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계속 얻어올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9640" y="4341732"/>
            <a:ext cx="598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데이터셋이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계속 축적되고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분류가 계속 늘어날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4218" y="5478068"/>
            <a:ext cx="59801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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그래서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이걸로 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데이터셋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을 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어떻게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채워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?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D34E3-04CD-4A1F-857E-EBEC0449A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56" y="1652891"/>
            <a:ext cx="3097023" cy="44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4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8000" y="377403"/>
            <a:ext cx="2674835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CAPTCHA </a:t>
            </a:r>
            <a:r>
              <a:rPr lang="ko-KR" altLang="en-US" sz="3400" spc="-1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로직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52" b="6493"/>
          <a:stretch/>
        </p:blipFill>
        <p:spPr>
          <a:xfrm>
            <a:off x="9690099" y="5146926"/>
            <a:ext cx="2076450" cy="1409179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874713" y="1759905"/>
            <a:ext cx="10546480" cy="4223487"/>
            <a:chOff x="874713" y="1759905"/>
            <a:chExt cx="10546480" cy="4223487"/>
          </a:xfrm>
        </p:grpSpPr>
        <p:sp>
          <p:nvSpPr>
            <p:cNvPr id="55" name="오른쪽 화살표 54"/>
            <p:cNvSpPr/>
            <p:nvPr/>
          </p:nvSpPr>
          <p:spPr>
            <a:xfrm>
              <a:off x="874713" y="2927546"/>
              <a:ext cx="10546480" cy="1293117"/>
            </a:xfrm>
            <a:prstGeom prst="rightArrow">
              <a:avLst>
                <a:gd name="adj1" fmla="val 50000"/>
                <a:gd name="adj2" fmla="val 53683"/>
              </a:avLst>
            </a:prstGeom>
            <a:solidFill>
              <a:srgbClr val="EAEAEA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27099" y="3319613"/>
              <a:ext cx="9801225" cy="218770"/>
            </a:xfrm>
            <a:prstGeom prst="rect">
              <a:avLst/>
            </a:prstGeom>
            <a:solidFill>
              <a:srgbClr val="509E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27099" y="3612192"/>
              <a:ext cx="9801225" cy="2187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2342428" y="1759905"/>
              <a:ext cx="8630372" cy="1682157"/>
              <a:chOff x="2040181" y="1613855"/>
              <a:chExt cx="8630372" cy="1682157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2040181" y="1613855"/>
                <a:ext cx="1891122" cy="1682157"/>
                <a:chOff x="3338793" y="1613855"/>
                <a:chExt cx="1891122" cy="1682157"/>
              </a:xfrm>
            </p:grpSpPr>
            <p:grpSp>
              <p:nvGrpSpPr>
                <p:cNvPr id="9" name="그룹 8"/>
                <p:cNvGrpSpPr/>
                <p:nvPr/>
              </p:nvGrpSpPr>
              <p:grpSpPr>
                <a:xfrm>
                  <a:off x="3338793" y="1688080"/>
                  <a:ext cx="201116" cy="1607932"/>
                  <a:chOff x="2617468" y="1688080"/>
                  <a:chExt cx="201116" cy="1607932"/>
                </a:xfrm>
              </p:grpSpPr>
              <p:sp>
                <p:nvSpPr>
                  <p:cNvPr id="100" name="양쪽 모서리가 둥근 사각형 99"/>
                  <p:cNvSpPr/>
                  <p:nvPr/>
                </p:nvSpPr>
                <p:spPr>
                  <a:xfrm rot="10800000">
                    <a:off x="2617468" y="3173563"/>
                    <a:ext cx="201116" cy="12244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61" name="그룹 60"/>
                  <p:cNvGrpSpPr/>
                  <p:nvPr/>
                </p:nvGrpSpPr>
                <p:grpSpPr>
                  <a:xfrm rot="10800000">
                    <a:off x="2656266" y="1688080"/>
                    <a:ext cx="112919" cy="1485482"/>
                    <a:chOff x="3163163" y="3833450"/>
                    <a:chExt cx="77883" cy="1413957"/>
                  </a:xfrm>
                </p:grpSpPr>
                <p:cxnSp>
                  <p:nvCxnSpPr>
                    <p:cNvPr id="98" name="직선 연결선 97"/>
                    <p:cNvCxnSpPr>
                      <a:stCxn id="100" idx="1"/>
                      <a:endCxn id="99" idx="4"/>
                    </p:cNvCxnSpPr>
                    <p:nvPr/>
                  </p:nvCxnSpPr>
                  <p:spPr>
                    <a:xfrm rot="10800000" flipH="1" flipV="1">
                      <a:off x="3198449" y="3833450"/>
                      <a:ext cx="3656" cy="1310295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headEnd type="oval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9" name="타원 98"/>
                    <p:cNvSpPr/>
                    <p:nvPr/>
                  </p:nvSpPr>
                  <p:spPr>
                    <a:xfrm rot="10800000">
                      <a:off x="3163163" y="5143745"/>
                      <a:ext cx="77883" cy="1036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509EC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16" name="그룹 15"/>
                <p:cNvGrpSpPr/>
                <p:nvPr/>
              </p:nvGrpSpPr>
              <p:grpSpPr>
                <a:xfrm>
                  <a:off x="3585769" y="1613855"/>
                  <a:ext cx="1644146" cy="845607"/>
                  <a:chOff x="1085731" y="7653339"/>
                  <a:chExt cx="1644146" cy="845607"/>
                </a:xfrm>
              </p:grpSpPr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1085731" y="7653339"/>
                    <a:ext cx="1436777" cy="2585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defPPr>
                      <a:defRPr lang="ko-KR"/>
                    </a:defPPr>
                    <a:lvl1pPr marL="114300" indent="-114300">
                      <a:lnSpc>
                        <a:spcPct val="120000"/>
                      </a:lnSpc>
                      <a:spcBef>
                        <a:spcPts val="300"/>
                      </a:spcBef>
                      <a:buClr>
                        <a:srgbClr val="EA7F27"/>
                      </a:buClr>
                      <a:buFont typeface="Wingdings" panose="05000000000000000000" pitchFamily="2" charset="2"/>
                      <a:buChar char="§"/>
                      <a:defRPr sz="1100" spc="-60">
                        <a:ln w="3175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defRPr>
                    </a:lvl1pPr>
                  </a:lstStyle>
                  <a:p>
                    <a:pPr marL="0" indent="0" defTabSz="913980">
                      <a:buSzPct val="120000"/>
                      <a:buNone/>
                    </a:pPr>
                    <a:r>
                      <a:rPr lang="en-US" altLang="ko-KR" sz="1400" b="1" spc="-50" dirty="0">
                        <a:ln w="317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CAPTCHA 2</a:t>
                    </a:r>
                    <a:r>
                      <a:rPr lang="ko-KR" altLang="en-US" sz="1400" b="1" spc="-50" dirty="0">
                        <a:ln w="317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단계</a:t>
                    </a:r>
                  </a:p>
                </p:txBody>
              </p:sp>
              <p:sp>
                <p:nvSpPr>
                  <p:cNvPr id="179" name="직사각형 178"/>
                  <p:cNvSpPr/>
                  <p:nvPr/>
                </p:nvSpPr>
                <p:spPr>
                  <a:xfrm>
                    <a:off x="1085731" y="7991115"/>
                    <a:ext cx="1644146" cy="5078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88900" indent="-88900" defTabSz="577332">
                      <a:buClr>
                        <a:schemeClr val="tx1">
                          <a:lumMod val="75000"/>
                          <a:lumOff val="25000"/>
                        </a:schemeClr>
                      </a:buClr>
                      <a:buSzPct val="90000"/>
                      <a:buFont typeface="Wingdings" pitchFamily="2" charset="2"/>
                      <a:buChar char="§"/>
                    </a:pPr>
                    <a:r>
                      <a:rPr lang="ko-KR" altLang="en-US" sz="1100" kern="0" spc="-50" dirty="0" err="1">
                        <a:ln>
                          <a:solidFill>
                            <a:srgbClr val="C9E7F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라벨링</a:t>
                    </a:r>
                    <a:r>
                      <a:rPr lang="ko-KR" altLang="en-US" sz="1100" kern="0" spc="-50" dirty="0">
                        <a:ln>
                          <a:solidFill>
                            <a:srgbClr val="C9E7F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 데이터 입력</a:t>
                    </a:r>
                    <a:endParaRPr lang="en-US" altLang="ko-KR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 marL="88900" indent="-88900" defTabSz="577332">
                      <a:buClr>
                        <a:schemeClr val="tx1">
                          <a:lumMod val="75000"/>
                          <a:lumOff val="25000"/>
                        </a:schemeClr>
                      </a:buClr>
                      <a:buSzPct val="90000"/>
                      <a:buFont typeface="Wingdings" pitchFamily="2" charset="2"/>
                      <a:buChar char="§"/>
                    </a:pPr>
                    <a:r>
                      <a:rPr lang="ko-KR" altLang="en-US" sz="1100" kern="0" spc="-50" dirty="0" err="1">
                        <a:ln>
                          <a:solidFill>
                            <a:srgbClr val="C9E7F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라벨링</a:t>
                    </a:r>
                    <a:r>
                      <a:rPr lang="ko-KR" altLang="en-US" sz="1100" kern="0" spc="-50" dirty="0">
                        <a:ln>
                          <a:solidFill>
                            <a:srgbClr val="C9E7F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 데이터를 클릭으로 컴퓨터와 사람을 한번 더 구분</a:t>
                    </a:r>
                    <a:endParaRPr lang="en-US" altLang="ko-KR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 defTabSz="577332">
                      <a:buClr>
                        <a:schemeClr val="tx1">
                          <a:lumMod val="75000"/>
                          <a:lumOff val="25000"/>
                        </a:schemeClr>
                      </a:buClr>
                      <a:buSzPct val="90000"/>
                    </a:pPr>
                    <a:endParaRPr lang="en-US" altLang="ko-KR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26" name="그룹 25"/>
              <p:cNvGrpSpPr/>
              <p:nvPr/>
            </p:nvGrpSpPr>
            <p:grpSpPr>
              <a:xfrm>
                <a:off x="4228918" y="2188418"/>
                <a:ext cx="1891122" cy="1107594"/>
                <a:chOff x="4387760" y="2188418"/>
                <a:chExt cx="1891122" cy="1107594"/>
              </a:xfrm>
            </p:grpSpPr>
            <p:grpSp>
              <p:nvGrpSpPr>
                <p:cNvPr id="25" name="그룹 24"/>
                <p:cNvGrpSpPr/>
                <p:nvPr/>
              </p:nvGrpSpPr>
              <p:grpSpPr>
                <a:xfrm>
                  <a:off x="4387760" y="2188418"/>
                  <a:ext cx="1683753" cy="1107594"/>
                  <a:chOff x="4387760" y="2188418"/>
                  <a:chExt cx="1683753" cy="1107594"/>
                </a:xfrm>
              </p:grpSpPr>
              <p:sp>
                <p:nvSpPr>
                  <p:cNvPr id="185" name="양쪽 모서리가 둥근 사각형 184"/>
                  <p:cNvSpPr/>
                  <p:nvPr/>
                </p:nvSpPr>
                <p:spPr>
                  <a:xfrm rot="10800000">
                    <a:off x="4387760" y="3173563"/>
                    <a:ext cx="201116" cy="12244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186" name="그룹 185"/>
                  <p:cNvGrpSpPr/>
                  <p:nvPr/>
                </p:nvGrpSpPr>
                <p:grpSpPr>
                  <a:xfrm rot="10800000">
                    <a:off x="4426558" y="2262629"/>
                    <a:ext cx="112919" cy="910933"/>
                    <a:chOff x="3163163" y="4380337"/>
                    <a:chExt cx="77883" cy="867070"/>
                  </a:xfrm>
                </p:grpSpPr>
                <p:cxnSp>
                  <p:nvCxnSpPr>
                    <p:cNvPr id="187" name="직선 연결선 186"/>
                    <p:cNvCxnSpPr>
                      <a:stCxn id="185" idx="1"/>
                      <a:endCxn id="188" idx="4"/>
                    </p:cNvCxnSpPr>
                    <p:nvPr/>
                  </p:nvCxnSpPr>
                  <p:spPr>
                    <a:xfrm rot="10800000" flipH="1" flipV="1">
                      <a:off x="3198449" y="4380337"/>
                      <a:ext cx="3656" cy="76340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headEnd type="oval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8" name="타원 187"/>
                    <p:cNvSpPr/>
                    <p:nvPr/>
                  </p:nvSpPr>
                  <p:spPr>
                    <a:xfrm rot="10800000">
                      <a:off x="3163163" y="5143745"/>
                      <a:ext cx="77883" cy="1036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509EC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183" name="TextBox 182"/>
                  <p:cNvSpPr txBox="1"/>
                  <p:nvPr/>
                </p:nvSpPr>
                <p:spPr>
                  <a:xfrm>
                    <a:off x="4634736" y="2188418"/>
                    <a:ext cx="1436777" cy="2585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defPPr>
                      <a:defRPr lang="ko-KR"/>
                    </a:defPPr>
                    <a:lvl1pPr marL="114300" indent="-114300">
                      <a:lnSpc>
                        <a:spcPct val="120000"/>
                      </a:lnSpc>
                      <a:spcBef>
                        <a:spcPts val="300"/>
                      </a:spcBef>
                      <a:buClr>
                        <a:srgbClr val="EA7F27"/>
                      </a:buClr>
                      <a:buFont typeface="Wingdings" panose="05000000000000000000" pitchFamily="2" charset="2"/>
                      <a:buChar char="§"/>
                      <a:defRPr sz="1100" spc="-60">
                        <a:ln w="3175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defRPr>
                    </a:lvl1pPr>
                  </a:lstStyle>
                  <a:p>
                    <a:pPr marL="0" indent="0" defTabSz="913980">
                      <a:buSzPct val="120000"/>
                      <a:buNone/>
                    </a:pPr>
                    <a:r>
                      <a:rPr lang="en-US" altLang="ko-KR" sz="1400" b="1" spc="-50" dirty="0">
                        <a:ln w="317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CAPTCHA 3</a:t>
                    </a:r>
                    <a:r>
                      <a:rPr lang="ko-KR" altLang="en-US" sz="1400" b="1" spc="-50" dirty="0">
                        <a:ln w="317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단계</a:t>
                    </a:r>
                  </a:p>
                </p:txBody>
              </p:sp>
            </p:grpSp>
            <p:sp>
              <p:nvSpPr>
                <p:cNvPr id="184" name="직사각형 183"/>
                <p:cNvSpPr/>
                <p:nvPr/>
              </p:nvSpPr>
              <p:spPr>
                <a:xfrm>
                  <a:off x="4634736" y="2526194"/>
                  <a:ext cx="1644146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88900" indent="-88900" defTabSz="577332"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라벨링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데이터와 </a:t>
                  </a: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노라벨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데이터를 함께 입력</a:t>
                  </a:r>
                  <a:endParaRPr lang="en-US" altLang="ko-KR" sz="11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88900" indent="-88900" defTabSz="577332"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endParaRPr lang="en-US" altLang="ko-KR" sz="11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6417655" y="1812420"/>
                <a:ext cx="1891122" cy="1483592"/>
                <a:chOff x="6363844" y="1812420"/>
                <a:chExt cx="1891122" cy="1483592"/>
              </a:xfrm>
            </p:grpSpPr>
            <p:sp>
              <p:nvSpPr>
                <p:cNvPr id="195" name="양쪽 모서리가 둥근 사각형 194"/>
                <p:cNvSpPr/>
                <p:nvPr/>
              </p:nvSpPr>
              <p:spPr>
                <a:xfrm rot="10800000">
                  <a:off x="6363844" y="3173563"/>
                  <a:ext cx="201116" cy="12244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196" name="그룹 195"/>
                <p:cNvGrpSpPr/>
                <p:nvPr/>
              </p:nvGrpSpPr>
              <p:grpSpPr>
                <a:xfrm rot="10800000">
                  <a:off x="6402642" y="1886646"/>
                  <a:ext cx="112919" cy="1286918"/>
                  <a:chOff x="3163163" y="4022453"/>
                  <a:chExt cx="77883" cy="1224954"/>
                </a:xfrm>
              </p:grpSpPr>
              <p:cxnSp>
                <p:nvCxnSpPr>
                  <p:cNvPr id="197" name="직선 연결선 196"/>
                  <p:cNvCxnSpPr>
                    <a:stCxn id="195" idx="1"/>
                    <a:endCxn id="198" idx="4"/>
                  </p:cNvCxnSpPr>
                  <p:nvPr/>
                </p:nvCxnSpPr>
                <p:spPr>
                  <a:xfrm rot="10800000" flipH="1" flipV="1">
                    <a:off x="3198449" y="4022453"/>
                    <a:ext cx="3656" cy="1121291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ash"/>
                    <a:head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타원 197"/>
                  <p:cNvSpPr/>
                  <p:nvPr/>
                </p:nvSpPr>
                <p:spPr>
                  <a:xfrm rot="10800000">
                    <a:off x="3163163" y="5143745"/>
                    <a:ext cx="77883" cy="103662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509EC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193" name="TextBox 192"/>
                <p:cNvSpPr txBox="1"/>
                <p:nvPr/>
              </p:nvSpPr>
              <p:spPr>
                <a:xfrm>
                  <a:off x="6610820" y="1812420"/>
                  <a:ext cx="1436777" cy="2585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ko-KR"/>
                  </a:defPPr>
                  <a:lvl1pPr marL="114300" indent="-114300">
                    <a:lnSpc>
                      <a:spcPct val="120000"/>
                    </a:lnSpc>
                    <a:spcBef>
                      <a:spcPts val="300"/>
                    </a:spcBef>
                    <a:buClr>
                      <a:srgbClr val="EA7F27"/>
                    </a:buClr>
                    <a:buFont typeface="Wingdings" panose="05000000000000000000" pitchFamily="2" charset="2"/>
                    <a:buChar char="§"/>
                    <a:defRPr sz="1100" spc="-60">
                      <a:ln w="317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defRPr>
                  </a:lvl1pPr>
                </a:lstStyle>
                <a:p>
                  <a:pPr marL="0" indent="0" defTabSz="913980">
                    <a:buSzPct val="120000"/>
                    <a:buNone/>
                  </a:pPr>
                  <a:r>
                    <a:rPr lang="en-US" altLang="ko-KR" sz="1400" b="1" spc="-5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Trial 2</a:t>
                  </a:r>
                  <a:endParaRPr lang="ko-KR" altLang="en-US" sz="1400" b="1" spc="-50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6610820" y="2150196"/>
                  <a:ext cx="1644146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88900" indent="-88900" defTabSz="577332"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라벨링된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데이터와 </a:t>
                  </a: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노라벨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데이터가 일치한다면 결과값을 저장</a:t>
                  </a:r>
                  <a:endParaRPr lang="en-US" altLang="ko-KR" sz="11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8606391" y="2043360"/>
                <a:ext cx="2064162" cy="1252652"/>
                <a:chOff x="8339929" y="2043360"/>
                <a:chExt cx="2064162" cy="1252652"/>
              </a:xfrm>
            </p:grpSpPr>
            <p:sp>
              <p:nvSpPr>
                <p:cNvPr id="204" name="양쪽 모서리가 둥근 사각형 203"/>
                <p:cNvSpPr/>
                <p:nvPr/>
              </p:nvSpPr>
              <p:spPr>
                <a:xfrm rot="10800000">
                  <a:off x="8339929" y="3173563"/>
                  <a:ext cx="201116" cy="12244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205" name="그룹 204"/>
                <p:cNvGrpSpPr/>
                <p:nvPr/>
              </p:nvGrpSpPr>
              <p:grpSpPr>
                <a:xfrm rot="10800000">
                  <a:off x="8378727" y="2117583"/>
                  <a:ext cx="112919" cy="1055978"/>
                  <a:chOff x="3163163" y="4242274"/>
                  <a:chExt cx="77883" cy="1005133"/>
                </a:xfrm>
              </p:grpSpPr>
              <p:cxnSp>
                <p:nvCxnSpPr>
                  <p:cNvPr id="206" name="직선 연결선 205"/>
                  <p:cNvCxnSpPr>
                    <a:stCxn id="204" idx="1"/>
                    <a:endCxn id="207" idx="4"/>
                  </p:cNvCxnSpPr>
                  <p:nvPr/>
                </p:nvCxnSpPr>
                <p:spPr>
                  <a:xfrm rot="10800000" flipH="1" flipV="1">
                    <a:off x="3198449" y="4242274"/>
                    <a:ext cx="3656" cy="901471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ash"/>
                    <a:head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7" name="타원 206"/>
                  <p:cNvSpPr/>
                  <p:nvPr/>
                </p:nvSpPr>
                <p:spPr>
                  <a:xfrm rot="10800000">
                    <a:off x="3163163" y="5143745"/>
                    <a:ext cx="77883" cy="103662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509EC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02" name="TextBox 201"/>
                <p:cNvSpPr txBox="1"/>
                <p:nvPr/>
              </p:nvSpPr>
              <p:spPr>
                <a:xfrm>
                  <a:off x="8586905" y="2043360"/>
                  <a:ext cx="1436777" cy="2585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ko-KR"/>
                  </a:defPPr>
                  <a:lvl1pPr marL="114300" indent="-114300">
                    <a:lnSpc>
                      <a:spcPct val="120000"/>
                    </a:lnSpc>
                    <a:spcBef>
                      <a:spcPts val="300"/>
                    </a:spcBef>
                    <a:buClr>
                      <a:srgbClr val="EA7F27"/>
                    </a:buClr>
                    <a:buFont typeface="Wingdings" panose="05000000000000000000" pitchFamily="2" charset="2"/>
                    <a:buChar char="§"/>
                    <a:defRPr sz="1100" spc="-60">
                      <a:ln w="317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defRPr>
                  </a:lvl1pPr>
                </a:lstStyle>
                <a:p>
                  <a:pPr marL="0" indent="0" defTabSz="913980">
                    <a:buSzPct val="120000"/>
                    <a:buNone/>
                  </a:pPr>
                  <a:r>
                    <a:rPr lang="ko-KR" altLang="en-US" sz="1400" b="1" spc="-5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 채택</a:t>
                  </a:r>
                  <a:r>
                    <a:rPr lang="en-US" altLang="ko-KR" sz="1400" b="1" spc="-5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	</a:t>
                  </a:r>
                  <a:endParaRPr lang="ko-KR" altLang="en-US" sz="1400" b="1" spc="-50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8586905" y="2381136"/>
                  <a:ext cx="1817186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88900" indent="-88900" defTabSz="577332"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적어도 </a:t>
                  </a:r>
                  <a:r>
                    <a:rPr lang="en-US" altLang="ko-KR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100</a:t>
                  </a: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명이상이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라벨을 선택했을 때 일정 </a:t>
                  </a:r>
                  <a:r>
                    <a:rPr lang="en-US" altLang="ko-KR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% 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이상으로 </a:t>
                  </a: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라벨링된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노라벨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데이터를 데이터셋으로 활용</a:t>
                  </a:r>
                  <a:endParaRPr lang="en-US" altLang="ko-KR" sz="11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1225624" y="3708225"/>
              <a:ext cx="8457332" cy="2275167"/>
              <a:chOff x="1599045" y="3705050"/>
              <a:chExt cx="8457332" cy="2275167"/>
            </a:xfrm>
          </p:grpSpPr>
          <p:grpSp>
            <p:nvGrpSpPr>
              <p:cNvPr id="209" name="그룹 208"/>
              <p:cNvGrpSpPr/>
              <p:nvPr/>
            </p:nvGrpSpPr>
            <p:grpSpPr>
              <a:xfrm flipV="1">
                <a:off x="3814982" y="3705050"/>
                <a:ext cx="1891122" cy="2275167"/>
                <a:chOff x="3338793" y="1020845"/>
                <a:chExt cx="1891122" cy="2275167"/>
              </a:xfrm>
            </p:grpSpPr>
            <p:grpSp>
              <p:nvGrpSpPr>
                <p:cNvPr id="232" name="그룹 231"/>
                <p:cNvGrpSpPr/>
                <p:nvPr/>
              </p:nvGrpSpPr>
              <p:grpSpPr>
                <a:xfrm>
                  <a:off x="3338793" y="1688080"/>
                  <a:ext cx="201116" cy="1607932"/>
                  <a:chOff x="2617468" y="1688080"/>
                  <a:chExt cx="201116" cy="1607932"/>
                </a:xfrm>
              </p:grpSpPr>
              <p:sp>
                <p:nvSpPr>
                  <p:cNvPr id="236" name="양쪽 모서리가 둥근 사각형 235"/>
                  <p:cNvSpPr/>
                  <p:nvPr/>
                </p:nvSpPr>
                <p:spPr>
                  <a:xfrm rot="10800000">
                    <a:off x="2617468" y="3173563"/>
                    <a:ext cx="201116" cy="12244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237" name="그룹 236"/>
                  <p:cNvGrpSpPr/>
                  <p:nvPr/>
                </p:nvGrpSpPr>
                <p:grpSpPr>
                  <a:xfrm rot="10800000">
                    <a:off x="2656266" y="1688080"/>
                    <a:ext cx="112919" cy="1485482"/>
                    <a:chOff x="3163163" y="3833450"/>
                    <a:chExt cx="77883" cy="1413957"/>
                  </a:xfrm>
                </p:grpSpPr>
                <p:cxnSp>
                  <p:nvCxnSpPr>
                    <p:cNvPr id="238" name="직선 연결선 237"/>
                    <p:cNvCxnSpPr>
                      <a:stCxn id="236" idx="1"/>
                      <a:endCxn id="239" idx="4"/>
                    </p:cNvCxnSpPr>
                    <p:nvPr/>
                  </p:nvCxnSpPr>
                  <p:spPr>
                    <a:xfrm rot="10800000" flipH="1" flipV="1">
                      <a:off x="3198449" y="3833450"/>
                      <a:ext cx="3656" cy="1310295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headEnd type="oval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9" name="타원 238"/>
                    <p:cNvSpPr/>
                    <p:nvPr/>
                  </p:nvSpPr>
                  <p:spPr>
                    <a:xfrm rot="10800000">
                      <a:off x="3163163" y="5143745"/>
                      <a:ext cx="77883" cy="1036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233" name="그룹 232"/>
                <p:cNvGrpSpPr/>
                <p:nvPr/>
              </p:nvGrpSpPr>
              <p:grpSpPr>
                <a:xfrm>
                  <a:off x="3559727" y="1020845"/>
                  <a:ext cx="1670188" cy="851542"/>
                  <a:chOff x="1059689" y="7060329"/>
                  <a:chExt cx="1670188" cy="851542"/>
                </a:xfrm>
              </p:grpSpPr>
              <p:sp>
                <p:nvSpPr>
                  <p:cNvPr id="234" name="TextBox 233"/>
                  <p:cNvSpPr txBox="1"/>
                  <p:nvPr/>
                </p:nvSpPr>
                <p:spPr>
                  <a:xfrm flipV="1">
                    <a:off x="1059689" y="7653339"/>
                    <a:ext cx="1488860" cy="2585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defPPr>
                      <a:defRPr lang="ko-KR"/>
                    </a:defPPr>
                    <a:lvl1pPr marL="114300" indent="-114300">
                      <a:lnSpc>
                        <a:spcPct val="120000"/>
                      </a:lnSpc>
                      <a:spcBef>
                        <a:spcPts val="300"/>
                      </a:spcBef>
                      <a:buClr>
                        <a:srgbClr val="EA7F27"/>
                      </a:buClr>
                      <a:buFont typeface="Wingdings" panose="05000000000000000000" pitchFamily="2" charset="2"/>
                      <a:buChar char="§"/>
                      <a:defRPr sz="1100" spc="-60">
                        <a:ln w="3175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defRPr>
                    </a:lvl1pPr>
                  </a:lstStyle>
                  <a:p>
                    <a:pPr marL="0" indent="0" defTabSz="913980">
                      <a:buSzPct val="120000"/>
                      <a:buNone/>
                    </a:pPr>
                    <a:r>
                      <a:rPr lang="ko-KR" altLang="en-US" sz="1400" b="1" spc="-50" dirty="0" err="1">
                        <a:ln w="317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노라벨</a:t>
                    </a:r>
                    <a:r>
                      <a:rPr lang="ko-KR" altLang="en-US" sz="1400" b="1" spc="-50" dirty="0">
                        <a:ln w="317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 데이터 입력 </a:t>
                    </a:r>
                  </a:p>
                </p:txBody>
              </p:sp>
              <p:sp>
                <p:nvSpPr>
                  <p:cNvPr id="235" name="직사각형 234"/>
                  <p:cNvSpPr/>
                  <p:nvPr/>
                </p:nvSpPr>
                <p:spPr>
                  <a:xfrm flipV="1">
                    <a:off x="1085731" y="7060329"/>
                    <a:ext cx="1644146" cy="5078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88900" indent="-88900" defTabSz="577332">
                      <a:buClr>
                        <a:schemeClr val="tx1">
                          <a:lumMod val="75000"/>
                          <a:lumOff val="25000"/>
                        </a:schemeClr>
                      </a:buClr>
                      <a:buSzPct val="90000"/>
                      <a:buFont typeface="Wingdings" pitchFamily="2" charset="2"/>
                      <a:buChar char="§"/>
                    </a:pPr>
                    <a:r>
                      <a:rPr lang="ko-KR" altLang="en-US" sz="1100" kern="0" spc="-50" dirty="0">
                        <a:ln>
                          <a:solidFill>
                            <a:srgbClr val="C9E7F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신경망을 서비스하면서 얻어지는 </a:t>
                    </a:r>
                    <a:r>
                      <a:rPr lang="ko-KR" altLang="en-US" sz="1100" kern="0" spc="-50" dirty="0" err="1">
                        <a:ln>
                          <a:solidFill>
                            <a:srgbClr val="C9E7F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미분류</a:t>
                    </a:r>
                    <a:r>
                      <a:rPr lang="ko-KR" altLang="en-US" sz="1100" kern="0" spc="-50" dirty="0">
                        <a:ln>
                          <a:solidFill>
                            <a:srgbClr val="C9E7F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 쓰레기 데이터를 </a:t>
                    </a:r>
                    <a:r>
                      <a:rPr lang="en-US" altLang="ko-KR" sz="1100" kern="0" spc="-50" dirty="0">
                        <a:ln>
                          <a:solidFill>
                            <a:srgbClr val="C9E7F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CAPTCHA</a:t>
                    </a:r>
                    <a:r>
                      <a:rPr lang="ko-KR" altLang="en-US" sz="1100" kern="0" spc="-50" dirty="0">
                        <a:ln>
                          <a:solidFill>
                            <a:srgbClr val="C9E7F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에 입력</a:t>
                    </a:r>
                    <a:endParaRPr lang="en-US" altLang="ko-KR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  <a:p>
                    <a:pPr marL="88900" indent="-88900" defTabSz="577332">
                      <a:buClr>
                        <a:schemeClr val="tx1">
                          <a:lumMod val="75000"/>
                          <a:lumOff val="25000"/>
                        </a:schemeClr>
                      </a:buClr>
                      <a:buSzPct val="90000"/>
                      <a:buFont typeface="Wingdings" pitchFamily="2" charset="2"/>
                      <a:buChar char="§"/>
                    </a:pPr>
                    <a:endParaRPr lang="en-US" altLang="ko-KR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210" name="그룹 209"/>
              <p:cNvGrpSpPr/>
              <p:nvPr/>
            </p:nvGrpSpPr>
            <p:grpSpPr>
              <a:xfrm flipV="1">
                <a:off x="8165255" y="3705050"/>
                <a:ext cx="1891122" cy="1700604"/>
                <a:chOff x="4387760" y="1595408"/>
                <a:chExt cx="1891122" cy="1700604"/>
              </a:xfrm>
            </p:grpSpPr>
            <p:grpSp>
              <p:nvGrpSpPr>
                <p:cNvPr id="225" name="그룹 224"/>
                <p:cNvGrpSpPr/>
                <p:nvPr/>
              </p:nvGrpSpPr>
              <p:grpSpPr>
                <a:xfrm>
                  <a:off x="4387760" y="2188418"/>
                  <a:ext cx="1683753" cy="1107594"/>
                  <a:chOff x="4387760" y="2188418"/>
                  <a:chExt cx="1683753" cy="1107594"/>
                </a:xfrm>
              </p:grpSpPr>
              <p:sp>
                <p:nvSpPr>
                  <p:cNvPr id="227" name="양쪽 모서리가 둥근 사각형 226"/>
                  <p:cNvSpPr/>
                  <p:nvPr/>
                </p:nvSpPr>
                <p:spPr>
                  <a:xfrm rot="10800000">
                    <a:off x="4387760" y="3173563"/>
                    <a:ext cx="201116" cy="12244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228" name="그룹 227"/>
                  <p:cNvGrpSpPr/>
                  <p:nvPr/>
                </p:nvGrpSpPr>
                <p:grpSpPr>
                  <a:xfrm rot="10800000">
                    <a:off x="4426558" y="2262629"/>
                    <a:ext cx="112919" cy="910933"/>
                    <a:chOff x="3163163" y="4380337"/>
                    <a:chExt cx="77883" cy="867070"/>
                  </a:xfrm>
                </p:grpSpPr>
                <p:cxnSp>
                  <p:nvCxnSpPr>
                    <p:cNvPr id="230" name="직선 연결선 229"/>
                    <p:cNvCxnSpPr>
                      <a:stCxn id="227" idx="1"/>
                      <a:endCxn id="231" idx="4"/>
                    </p:cNvCxnSpPr>
                    <p:nvPr/>
                  </p:nvCxnSpPr>
                  <p:spPr>
                    <a:xfrm rot="10800000" flipH="1" flipV="1">
                      <a:off x="3198449" y="4380337"/>
                      <a:ext cx="3656" cy="763408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headEnd type="oval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1" name="타원 230"/>
                    <p:cNvSpPr/>
                    <p:nvPr/>
                  </p:nvSpPr>
                  <p:spPr>
                    <a:xfrm rot="10800000">
                      <a:off x="3163163" y="5143745"/>
                      <a:ext cx="77883" cy="10366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229" name="TextBox 228"/>
                  <p:cNvSpPr txBox="1"/>
                  <p:nvPr/>
                </p:nvSpPr>
                <p:spPr>
                  <a:xfrm flipV="1">
                    <a:off x="4634736" y="2188418"/>
                    <a:ext cx="1436777" cy="2585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>
                    <a:defPPr>
                      <a:defRPr lang="ko-KR"/>
                    </a:defPPr>
                    <a:lvl1pPr marL="114300" indent="-114300">
                      <a:lnSpc>
                        <a:spcPct val="120000"/>
                      </a:lnSpc>
                      <a:spcBef>
                        <a:spcPts val="300"/>
                      </a:spcBef>
                      <a:buClr>
                        <a:srgbClr val="EA7F27"/>
                      </a:buClr>
                      <a:buFont typeface="Wingdings" panose="05000000000000000000" pitchFamily="2" charset="2"/>
                      <a:buChar char="§"/>
                      <a:defRPr sz="1100" spc="-60">
                        <a:ln w="3175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defRPr>
                    </a:lvl1pPr>
                  </a:lstStyle>
                  <a:p>
                    <a:pPr marL="0" indent="0" defTabSz="913980">
                      <a:buSzPct val="120000"/>
                      <a:buNone/>
                    </a:pPr>
                    <a:r>
                      <a:rPr lang="ko-KR" altLang="en-US" sz="1400" b="1" spc="-50" dirty="0">
                        <a:ln w="317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결과값 축적</a:t>
                    </a:r>
                  </a:p>
                </p:txBody>
              </p:sp>
            </p:grpSp>
            <p:sp>
              <p:nvSpPr>
                <p:cNvPr id="226" name="직사각형 225"/>
                <p:cNvSpPr/>
                <p:nvPr/>
              </p:nvSpPr>
              <p:spPr>
                <a:xfrm flipV="1">
                  <a:off x="4634736" y="1595408"/>
                  <a:ext cx="1644146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88900" indent="-88900" defTabSz="577332"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en-US" altLang="ko-KR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RDB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에 </a:t>
                  </a: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여러명이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선택한노라벨 데이터의 결과값을 저장</a:t>
                  </a:r>
                  <a:endParaRPr lang="en-US" altLang="ko-KR" sz="11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11" name="그룹 210"/>
              <p:cNvGrpSpPr/>
              <p:nvPr/>
            </p:nvGrpSpPr>
            <p:grpSpPr>
              <a:xfrm flipV="1">
                <a:off x="5976519" y="3705050"/>
                <a:ext cx="1891122" cy="2076602"/>
                <a:chOff x="6363844" y="1219410"/>
                <a:chExt cx="1891122" cy="2076602"/>
              </a:xfrm>
            </p:grpSpPr>
            <p:sp>
              <p:nvSpPr>
                <p:cNvPr id="219" name="양쪽 모서리가 둥근 사각형 218"/>
                <p:cNvSpPr/>
                <p:nvPr/>
              </p:nvSpPr>
              <p:spPr>
                <a:xfrm rot="10800000">
                  <a:off x="6363844" y="3173563"/>
                  <a:ext cx="201116" cy="12244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220" name="그룹 219"/>
                <p:cNvGrpSpPr/>
                <p:nvPr/>
              </p:nvGrpSpPr>
              <p:grpSpPr>
                <a:xfrm rot="10800000">
                  <a:off x="6402642" y="1886646"/>
                  <a:ext cx="112919" cy="1286918"/>
                  <a:chOff x="3163163" y="4022453"/>
                  <a:chExt cx="77883" cy="1224954"/>
                </a:xfrm>
              </p:grpSpPr>
              <p:cxnSp>
                <p:nvCxnSpPr>
                  <p:cNvPr id="223" name="직선 연결선 222"/>
                  <p:cNvCxnSpPr>
                    <a:stCxn id="219" idx="1"/>
                    <a:endCxn id="224" idx="4"/>
                  </p:cNvCxnSpPr>
                  <p:nvPr/>
                </p:nvCxnSpPr>
                <p:spPr>
                  <a:xfrm rot="10800000" flipH="1" flipV="1">
                    <a:off x="3198449" y="4022453"/>
                    <a:ext cx="3656" cy="1121291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ash"/>
                    <a:head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4" name="타원 223"/>
                  <p:cNvSpPr/>
                  <p:nvPr/>
                </p:nvSpPr>
                <p:spPr>
                  <a:xfrm rot="10800000">
                    <a:off x="3163163" y="5143745"/>
                    <a:ext cx="77883" cy="103662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21" name="TextBox 220"/>
                <p:cNvSpPr txBox="1"/>
                <p:nvPr/>
              </p:nvSpPr>
              <p:spPr>
                <a:xfrm flipV="1">
                  <a:off x="6610820" y="1812420"/>
                  <a:ext cx="1436777" cy="2585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ko-KR"/>
                  </a:defPPr>
                  <a:lvl1pPr marL="114300" indent="-114300">
                    <a:lnSpc>
                      <a:spcPct val="120000"/>
                    </a:lnSpc>
                    <a:spcBef>
                      <a:spcPts val="300"/>
                    </a:spcBef>
                    <a:buClr>
                      <a:srgbClr val="EA7F27"/>
                    </a:buClr>
                    <a:buFont typeface="Wingdings" panose="05000000000000000000" pitchFamily="2" charset="2"/>
                    <a:buChar char="§"/>
                    <a:defRPr sz="1100" spc="-60">
                      <a:ln w="317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defRPr>
                  </a:lvl1pPr>
                </a:lstStyle>
                <a:p>
                  <a:pPr marL="0" indent="0" defTabSz="913980">
                    <a:buSzPct val="120000"/>
                    <a:buNone/>
                  </a:pPr>
                  <a:r>
                    <a:rPr lang="en-US" altLang="ko-KR" sz="1400" b="1" spc="-5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Trial 1</a:t>
                  </a:r>
                  <a:endParaRPr lang="ko-KR" altLang="en-US" sz="1400" b="1" spc="-50" dirty="0">
                    <a:ln w="317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flipV="1">
                  <a:off x="6610820" y="1219410"/>
                  <a:ext cx="1644146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88900" indent="-88900" defTabSz="577332"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라벨링된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데이터와 </a:t>
                  </a: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노라벨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데이터가 일치하지 않으면 넘어감</a:t>
                  </a:r>
                  <a:endParaRPr lang="en-US" altLang="ko-KR" sz="11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12" name="그룹 211"/>
              <p:cNvGrpSpPr/>
              <p:nvPr/>
            </p:nvGrpSpPr>
            <p:grpSpPr>
              <a:xfrm flipV="1">
                <a:off x="1599045" y="3705050"/>
                <a:ext cx="1891122" cy="1845662"/>
                <a:chOff x="8339929" y="1450350"/>
                <a:chExt cx="1891122" cy="1845662"/>
              </a:xfrm>
            </p:grpSpPr>
            <p:sp>
              <p:nvSpPr>
                <p:cNvPr id="213" name="양쪽 모서리가 둥근 사각형 212"/>
                <p:cNvSpPr/>
                <p:nvPr/>
              </p:nvSpPr>
              <p:spPr>
                <a:xfrm rot="10800000">
                  <a:off x="8339929" y="3173563"/>
                  <a:ext cx="201116" cy="12244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214" name="그룹 213"/>
                <p:cNvGrpSpPr/>
                <p:nvPr/>
              </p:nvGrpSpPr>
              <p:grpSpPr>
                <a:xfrm rot="10800000">
                  <a:off x="8378727" y="2117583"/>
                  <a:ext cx="112919" cy="1055978"/>
                  <a:chOff x="3163163" y="4242274"/>
                  <a:chExt cx="77883" cy="1005133"/>
                </a:xfrm>
              </p:grpSpPr>
              <p:cxnSp>
                <p:nvCxnSpPr>
                  <p:cNvPr id="217" name="직선 연결선 216"/>
                  <p:cNvCxnSpPr>
                    <a:stCxn id="213" idx="1"/>
                    <a:endCxn id="218" idx="4"/>
                  </p:cNvCxnSpPr>
                  <p:nvPr/>
                </p:nvCxnSpPr>
                <p:spPr>
                  <a:xfrm rot="10800000" flipH="1" flipV="1">
                    <a:off x="3198449" y="4242274"/>
                    <a:ext cx="3656" cy="901471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ysDash"/>
                    <a:head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8" name="타원 217"/>
                  <p:cNvSpPr/>
                  <p:nvPr/>
                </p:nvSpPr>
                <p:spPr>
                  <a:xfrm rot="10800000">
                    <a:off x="3163163" y="5143745"/>
                    <a:ext cx="77883" cy="103662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15" name="TextBox 214"/>
                <p:cNvSpPr txBox="1"/>
                <p:nvPr/>
              </p:nvSpPr>
              <p:spPr>
                <a:xfrm flipV="1">
                  <a:off x="8587871" y="2043360"/>
                  <a:ext cx="1595235" cy="2585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ko-KR"/>
                  </a:defPPr>
                  <a:lvl1pPr marL="114300" indent="-114300">
                    <a:lnSpc>
                      <a:spcPct val="120000"/>
                    </a:lnSpc>
                    <a:spcBef>
                      <a:spcPts val="300"/>
                    </a:spcBef>
                    <a:buClr>
                      <a:srgbClr val="EA7F27"/>
                    </a:buClr>
                    <a:buFont typeface="Wingdings" panose="05000000000000000000" pitchFamily="2" charset="2"/>
                    <a:buChar char="§"/>
                    <a:defRPr sz="1100" spc="-60">
                      <a:ln w="317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defRPr>
                  </a:lvl1pPr>
                </a:lstStyle>
                <a:p>
                  <a:pPr marL="0" indent="0" defTabSz="913980">
                    <a:buSzPct val="120000"/>
                    <a:buNone/>
                  </a:pPr>
                  <a:r>
                    <a:rPr lang="en-US" altLang="ko-KR" sz="1400" b="1" spc="-5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CAPTCHA 1</a:t>
                  </a:r>
                  <a:r>
                    <a:rPr lang="ko-KR" altLang="en-US" sz="1400" b="1" spc="-50" dirty="0">
                      <a:ln w="317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단계</a:t>
                  </a: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flipV="1">
                  <a:off x="8586905" y="1450350"/>
                  <a:ext cx="1644146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88900" indent="-88900" defTabSz="577332"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라벨링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 입력</a:t>
                  </a:r>
                  <a:endParaRPr lang="en-US" altLang="ko-KR" sz="11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88900" indent="-88900" defTabSz="577332"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  <a:buFont typeface="Wingdings" pitchFamily="2" charset="2"/>
                    <a:buChar char="§"/>
                  </a:pPr>
                  <a:r>
                    <a:rPr lang="ko-KR" altLang="en-US" sz="1100" kern="0" spc="-50" dirty="0" err="1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라벨링</a:t>
                  </a:r>
                  <a:r>
                    <a:rPr lang="ko-KR" altLang="en-US" sz="1100" kern="0" spc="-50" dirty="0">
                      <a:ln>
                        <a:solidFill>
                          <a:srgbClr val="C9E7F7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데이터를 클릭으로 컴퓨터와 사람을 구분</a:t>
                  </a:r>
                  <a:endParaRPr lang="en-US" altLang="ko-KR" sz="11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defTabSz="577332">
                    <a:buClr>
                      <a:schemeClr val="tx1">
                        <a:lumMod val="75000"/>
                        <a:lumOff val="25000"/>
                      </a:schemeClr>
                    </a:buClr>
                    <a:buSzPct val="90000"/>
                  </a:pPr>
                  <a:endParaRPr lang="en-US" altLang="ko-KR" sz="1100" kern="0" spc="-5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5253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897955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설계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799081"/>
            <a:ext cx="78386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공공성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03748" y="6000881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32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79998" y="5941499"/>
            <a:ext cx="3994683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성장하는 신경망</a:t>
            </a:r>
            <a:endParaRPr lang="en-US" altLang="ko-KR" sz="4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79998" y="4569170"/>
            <a:ext cx="124393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설계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9998" y="5339259"/>
            <a:ext cx="86562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성장성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7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5826123" y="2790909"/>
            <a:ext cx="42319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2873" y="2852465"/>
            <a:ext cx="110286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26123" y="3560998"/>
            <a:ext cx="42319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26123" y="4331087"/>
            <a:ext cx="42319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492873" y="4392643"/>
            <a:ext cx="115416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시행착오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26123" y="5101176"/>
            <a:ext cx="42319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92873" y="5162732"/>
            <a:ext cx="201407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신경망 </a:t>
            </a:r>
            <a:r>
              <a:rPr lang="en-US" altLang="ko-KR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826123" y="5871263"/>
            <a:ext cx="42319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92873" y="5932819"/>
            <a:ext cx="52257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85616" y="3616129"/>
            <a:ext cx="65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14645" y="3628981"/>
            <a:ext cx="110286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설계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75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8000" y="377403"/>
            <a:ext cx="3052118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성장하는 신경망</a:t>
            </a:r>
          </a:p>
        </p:txBody>
      </p:sp>
      <p:grpSp>
        <p:nvGrpSpPr>
          <p:cNvPr id="108" name="그룹 107"/>
          <p:cNvGrpSpPr/>
          <p:nvPr/>
        </p:nvGrpSpPr>
        <p:grpSpPr>
          <a:xfrm>
            <a:off x="1154965" y="2127183"/>
            <a:ext cx="9882071" cy="3529249"/>
            <a:chOff x="1154965" y="2127183"/>
            <a:chExt cx="9882071" cy="3529249"/>
          </a:xfrm>
        </p:grpSpPr>
        <p:grpSp>
          <p:nvGrpSpPr>
            <p:cNvPr id="47" name="그룹 46"/>
            <p:cNvGrpSpPr/>
            <p:nvPr/>
          </p:nvGrpSpPr>
          <p:grpSpPr>
            <a:xfrm>
              <a:off x="1154965" y="2127183"/>
              <a:ext cx="9882071" cy="3529249"/>
              <a:chOff x="1006685" y="5444544"/>
              <a:chExt cx="5762416" cy="2057969"/>
            </a:xfrm>
          </p:grpSpPr>
          <p:sp>
            <p:nvSpPr>
              <p:cNvPr id="48" name="타원 47"/>
              <p:cNvSpPr/>
              <p:nvPr/>
            </p:nvSpPr>
            <p:spPr>
              <a:xfrm flipV="1">
                <a:off x="1146858" y="5444544"/>
                <a:ext cx="1058350" cy="105834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23091" tIns="23091" rIns="23091" bIns="23091" rtlCol="0" anchor="ctr"/>
              <a:lstStyle/>
              <a:p>
                <a:pPr algn="ctr" defTabSz="586496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defRPr/>
                </a:pPr>
                <a:endParaRPr kumimoji="1" lang="ko-KR" altLang="en-US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 bwMode="auto">
              <a:xfrm>
                <a:off x="1376779" y="5711482"/>
                <a:ext cx="4895944" cy="2379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23091" tIns="23091" rIns="23091" bIns="23091" rtlCol="0" anchor="ctr"/>
              <a:lstStyle/>
              <a:p>
                <a:pPr algn="ctr" defTabSz="586496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defRPr/>
                </a:pPr>
                <a:endParaRPr kumimoji="1" lang="ko-KR" altLang="en-US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 flipV="1">
                <a:off x="1261793" y="5553147"/>
                <a:ext cx="841142" cy="8411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23091" tIns="23091" rIns="23091" bIns="23091" rtlCol="0" anchor="ctr"/>
              <a:lstStyle/>
              <a:p>
                <a:pPr algn="ctr" defTabSz="586496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defRPr/>
                </a:pPr>
                <a:endParaRPr kumimoji="1" lang="ko-KR" altLang="en-US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1259276" y="5539884"/>
                <a:ext cx="846173" cy="8461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/>
                </a:solidFill>
              </a:ln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6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" name="양쪽 모서리가 둥근 사각형 81"/>
              <p:cNvSpPr/>
              <p:nvPr/>
            </p:nvSpPr>
            <p:spPr bwMode="auto">
              <a:xfrm>
                <a:off x="1006685" y="6029978"/>
                <a:ext cx="1351358" cy="1472535"/>
              </a:xfrm>
              <a:prstGeom prst="round2SameRect">
                <a:avLst>
                  <a:gd name="adj1" fmla="val 3364"/>
                  <a:gd name="adj2" fmla="val 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54" name="그룹 53"/>
              <p:cNvGrpSpPr/>
              <p:nvPr/>
            </p:nvGrpSpPr>
            <p:grpSpPr>
              <a:xfrm>
                <a:off x="2639109" y="5444544"/>
                <a:ext cx="1058350" cy="1058348"/>
                <a:chOff x="3383543" y="4962750"/>
                <a:chExt cx="1010076" cy="1010075"/>
              </a:xfrm>
            </p:grpSpPr>
            <p:sp>
              <p:nvSpPr>
                <p:cNvPr id="96" name="타원 95"/>
                <p:cNvSpPr/>
                <p:nvPr/>
              </p:nvSpPr>
              <p:spPr>
                <a:xfrm flipV="1">
                  <a:off x="3383543" y="4962750"/>
                  <a:ext cx="1010076" cy="101007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23091" tIns="23091" rIns="23091" bIns="23091" rtlCol="0" anchor="ctr"/>
                <a:lstStyle/>
                <a:p>
                  <a:pPr algn="ctr" defTabSz="58649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defRPr/>
                  </a:pPr>
                  <a:endParaRPr kumimoji="1" lang="ko-KR" altLang="en-US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3484791" y="5051095"/>
                  <a:ext cx="807576" cy="807575"/>
                </a:xfrm>
                <a:prstGeom prst="ellipse">
                  <a:avLst/>
                </a:prstGeom>
                <a:solidFill>
                  <a:srgbClr val="BDE0FC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>
                <a:off x="4125027" y="5444544"/>
                <a:ext cx="1058350" cy="1058348"/>
                <a:chOff x="5167893" y="4962750"/>
                <a:chExt cx="1010076" cy="1010075"/>
              </a:xfrm>
            </p:grpSpPr>
            <p:sp>
              <p:nvSpPr>
                <p:cNvPr id="92" name="타원 91"/>
                <p:cNvSpPr/>
                <p:nvPr/>
              </p:nvSpPr>
              <p:spPr>
                <a:xfrm flipV="1">
                  <a:off x="5167893" y="4962750"/>
                  <a:ext cx="1010076" cy="101007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23091" tIns="23091" rIns="23091" bIns="23091" rtlCol="0" anchor="ctr"/>
                <a:lstStyle/>
                <a:p>
                  <a:pPr algn="ctr" defTabSz="58649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defRPr/>
                  </a:pPr>
                  <a:endParaRPr kumimoji="1" lang="ko-KR" altLang="en-US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5269142" y="5051092"/>
                  <a:ext cx="807576" cy="807575"/>
                </a:xfrm>
                <a:prstGeom prst="ellipse">
                  <a:avLst/>
                </a:prstGeom>
                <a:solidFill>
                  <a:srgbClr val="509EC9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23091" tIns="138548" rIns="23091" bIns="2309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00751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buSzPct val="100000"/>
                  </a:pPr>
                  <a:endParaRPr kumimoji="1" lang="ko-KR" altLang="en-US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56" name="직사각형 703"/>
              <p:cNvSpPr>
                <a:spLocks noChangeArrowheads="1"/>
              </p:cNvSpPr>
              <p:nvPr/>
            </p:nvSpPr>
            <p:spPr bwMode="auto">
              <a:xfrm>
                <a:off x="2818253" y="5756750"/>
                <a:ext cx="701222" cy="1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spc="-1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데이터 축적</a:t>
                </a:r>
              </a:p>
            </p:txBody>
          </p:sp>
          <p:sp>
            <p:nvSpPr>
              <p:cNvPr id="57" name="직사각형 703"/>
              <p:cNvSpPr>
                <a:spLocks noChangeArrowheads="1"/>
              </p:cNvSpPr>
              <p:nvPr/>
            </p:nvSpPr>
            <p:spPr bwMode="auto">
              <a:xfrm>
                <a:off x="4340846" y="5756751"/>
                <a:ext cx="649028" cy="168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en-US" altLang="ko-KR" sz="1600" spc="-1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CAPTCHA</a:t>
                </a:r>
                <a:endParaRPr kumimoji="1" lang="ko-KR" altLang="en-US" sz="1600" spc="-1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8" name="직사각형 703"/>
              <p:cNvSpPr>
                <a:spLocks noChangeArrowheads="1"/>
              </p:cNvSpPr>
              <p:nvPr/>
            </p:nvSpPr>
            <p:spPr bwMode="auto">
              <a:xfrm>
                <a:off x="1332334" y="5756750"/>
                <a:ext cx="701222" cy="1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spc="-1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/>
                  </a:rPr>
                  <a:t>초기 신경망</a:t>
                </a:r>
                <a:endParaRPr kumimoji="1" lang="en-US" altLang="ko-KR" sz="1600" spc="-1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/>
                </a:endParaRPr>
              </a:p>
            </p:txBody>
          </p:sp>
          <p:sp>
            <p:nvSpPr>
              <p:cNvPr id="59" name="양쪽 모서리가 둥근 사각형 81"/>
              <p:cNvSpPr/>
              <p:nvPr/>
            </p:nvSpPr>
            <p:spPr bwMode="auto">
              <a:xfrm>
                <a:off x="2490647" y="6029977"/>
                <a:ext cx="1351358" cy="1472535"/>
              </a:xfrm>
              <a:prstGeom prst="round2SameRect">
                <a:avLst>
                  <a:gd name="adj1" fmla="val 3364"/>
                  <a:gd name="adj2" fmla="val 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1" name="양쪽 모서리가 둥근 사각형 81"/>
              <p:cNvSpPr/>
              <p:nvPr/>
            </p:nvSpPr>
            <p:spPr bwMode="auto">
              <a:xfrm>
                <a:off x="3965371" y="6029977"/>
                <a:ext cx="1351358" cy="1472535"/>
              </a:xfrm>
              <a:prstGeom prst="round2SameRect">
                <a:avLst>
                  <a:gd name="adj1" fmla="val 3364"/>
                  <a:gd name="adj2" fmla="val 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" name="이등변 삼각형 62"/>
              <p:cNvSpPr/>
              <p:nvPr/>
            </p:nvSpPr>
            <p:spPr bwMode="auto">
              <a:xfrm rot="10800000">
                <a:off x="1538975" y="5998622"/>
                <a:ext cx="274116" cy="99008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wrap="none" lIns="0" tIns="0" rIns="0" bIns="0" anchor="ctr"/>
              <a:lstStyle/>
              <a:p>
                <a:pPr algn="ctr"/>
                <a:endParaRPr lang="ko-KR" altLang="en-US" sz="160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4" name="이등변 삼각형 63"/>
              <p:cNvSpPr/>
              <p:nvPr/>
            </p:nvSpPr>
            <p:spPr bwMode="auto">
              <a:xfrm rot="10800000">
                <a:off x="3031226" y="5998622"/>
                <a:ext cx="274116" cy="99008"/>
              </a:xfrm>
              <a:prstGeom prst="triangle">
                <a:avLst/>
              </a:prstGeom>
              <a:solidFill>
                <a:srgbClr val="BDE0FC"/>
              </a:solidFill>
              <a:ln w="19050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5" name="이등변 삼각형 64"/>
              <p:cNvSpPr/>
              <p:nvPr/>
            </p:nvSpPr>
            <p:spPr bwMode="auto">
              <a:xfrm rot="10800000">
                <a:off x="4517145" y="5998622"/>
                <a:ext cx="274116" cy="99008"/>
              </a:xfrm>
              <a:prstGeom prst="triangle">
                <a:avLst/>
              </a:prstGeom>
              <a:solidFill>
                <a:srgbClr val="509EC9"/>
              </a:solidFill>
              <a:ln w="38100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23091" tIns="138548" rIns="23091" bIns="230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</a:pPr>
                <a:endParaRPr kumimoji="1" lang="ko-KR" altLang="en-US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66" name="그룹 65"/>
              <p:cNvGrpSpPr/>
              <p:nvPr/>
            </p:nvGrpSpPr>
            <p:grpSpPr>
              <a:xfrm>
                <a:off x="5577400" y="5444544"/>
                <a:ext cx="1058350" cy="1058348"/>
                <a:chOff x="5167893" y="4962750"/>
                <a:chExt cx="1010076" cy="1010075"/>
              </a:xfrm>
            </p:grpSpPr>
            <p:sp>
              <p:nvSpPr>
                <p:cNvPr id="88" name="타원 87"/>
                <p:cNvSpPr/>
                <p:nvPr/>
              </p:nvSpPr>
              <p:spPr>
                <a:xfrm flipV="1">
                  <a:off x="5167893" y="4962750"/>
                  <a:ext cx="1010076" cy="101007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23091" tIns="23091" rIns="23091" bIns="23091" rtlCol="0" anchor="ctr"/>
                <a:lstStyle/>
                <a:p>
                  <a:pPr algn="ctr" defTabSz="58649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549E"/>
                    </a:buClr>
                    <a:defRPr/>
                  </a:pPr>
                  <a:endParaRPr kumimoji="1" lang="ko-KR" altLang="en-US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>
                  <a:off x="5269142" y="5051092"/>
                  <a:ext cx="807576" cy="807575"/>
                </a:xfrm>
                <a:prstGeom prst="ellipse">
                  <a:avLst/>
                </a:prstGeom>
                <a:solidFill>
                  <a:srgbClr val="15688C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67" name="직사각형 703"/>
              <p:cNvSpPr>
                <a:spLocks noChangeArrowheads="1"/>
              </p:cNvSpPr>
              <p:nvPr/>
            </p:nvSpPr>
            <p:spPr bwMode="auto">
              <a:xfrm>
                <a:off x="5760767" y="5756751"/>
                <a:ext cx="713931" cy="168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0">
                <a:scene3d>
                  <a:camera prst="orthographicFront"/>
                  <a:lightRig rig="threePt" dir="t"/>
                </a:scene3d>
                <a:sp3d contourW="38100">
                  <a:contourClr>
                    <a:schemeClr val="bg1"/>
                  </a:contourClr>
                </a:sp3d>
              </a:bodyPr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600" spc="-1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개선된 신경망</a:t>
                </a:r>
              </a:p>
            </p:txBody>
          </p:sp>
          <p:sp>
            <p:nvSpPr>
              <p:cNvPr id="68" name="양쪽 모서리가 둥근 사각형 81"/>
              <p:cNvSpPr/>
              <p:nvPr/>
            </p:nvSpPr>
            <p:spPr bwMode="auto">
              <a:xfrm>
                <a:off x="5417743" y="6029977"/>
                <a:ext cx="1351358" cy="1472535"/>
              </a:xfrm>
              <a:prstGeom prst="round2SameRect">
                <a:avLst>
                  <a:gd name="adj1" fmla="val 3364"/>
                  <a:gd name="adj2" fmla="val 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defTabSz="600751">
                  <a:spcBef>
                    <a:spcPts val="192"/>
                  </a:spcBef>
                  <a:buClr>
                    <a:schemeClr val="tx1">
                      <a:lumMod val="75000"/>
                      <a:lumOff val="25000"/>
                    </a:schemeClr>
                  </a:buClr>
                </a:pPr>
                <a:endParaRPr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이등변 삼각형 69"/>
              <p:cNvSpPr/>
              <p:nvPr/>
            </p:nvSpPr>
            <p:spPr bwMode="auto">
              <a:xfrm rot="10800000">
                <a:off x="5969518" y="5998622"/>
                <a:ext cx="274116" cy="99008"/>
              </a:xfrm>
              <a:prstGeom prst="triangle">
                <a:avLst/>
              </a:prstGeom>
              <a:solidFill>
                <a:srgbClr val="15688C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1" name="그룹 70"/>
              <p:cNvGrpSpPr/>
              <p:nvPr/>
            </p:nvGrpSpPr>
            <p:grpSpPr>
              <a:xfrm>
                <a:off x="2315174" y="5801418"/>
                <a:ext cx="3172200" cy="58073"/>
                <a:chOff x="2315174" y="5693307"/>
                <a:chExt cx="3172200" cy="58073"/>
              </a:xfrm>
            </p:grpSpPr>
            <p:grpSp>
              <p:nvGrpSpPr>
                <p:cNvPr id="76" name="그룹 75"/>
                <p:cNvGrpSpPr/>
                <p:nvPr/>
              </p:nvGrpSpPr>
              <p:grpSpPr>
                <a:xfrm>
                  <a:off x="2315174" y="5693308"/>
                  <a:ext cx="213970" cy="58072"/>
                  <a:chOff x="2748112" y="5118231"/>
                  <a:chExt cx="398690" cy="10820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85" name="이등변 삼각형 84"/>
                  <p:cNvSpPr/>
                  <p:nvPr/>
                </p:nvSpPr>
                <p:spPr bwMode="auto">
                  <a:xfrm rot="5400000">
                    <a:off x="2729050" y="5137296"/>
                    <a:ext cx="108203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86" name="이등변 삼각형 85"/>
                  <p:cNvSpPr/>
                  <p:nvPr/>
                </p:nvSpPr>
                <p:spPr bwMode="auto">
                  <a:xfrm rot="5400000">
                    <a:off x="2893358" y="5137292"/>
                    <a:ext cx="108202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87" name="이등변 삼각형 86"/>
                  <p:cNvSpPr/>
                  <p:nvPr/>
                </p:nvSpPr>
                <p:spPr bwMode="auto">
                  <a:xfrm rot="5400000">
                    <a:off x="3057662" y="5137292"/>
                    <a:ext cx="108200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77" name="그룹 76"/>
                <p:cNvGrpSpPr/>
                <p:nvPr/>
              </p:nvGrpSpPr>
              <p:grpSpPr>
                <a:xfrm>
                  <a:off x="3804257" y="5693307"/>
                  <a:ext cx="213972" cy="58072"/>
                  <a:chOff x="2748111" y="5118231"/>
                  <a:chExt cx="398691" cy="10820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82" name="이등변 삼각형 81"/>
                  <p:cNvSpPr/>
                  <p:nvPr/>
                </p:nvSpPr>
                <p:spPr bwMode="auto">
                  <a:xfrm rot="5400000">
                    <a:off x="2729049" y="5137295"/>
                    <a:ext cx="108204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83" name="이등변 삼각형 82"/>
                  <p:cNvSpPr/>
                  <p:nvPr/>
                </p:nvSpPr>
                <p:spPr bwMode="auto">
                  <a:xfrm rot="5400000">
                    <a:off x="2893359" y="5137292"/>
                    <a:ext cx="108202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84" name="이등변 삼각형 83"/>
                  <p:cNvSpPr/>
                  <p:nvPr/>
                </p:nvSpPr>
                <p:spPr bwMode="auto">
                  <a:xfrm rot="5400000">
                    <a:off x="3057662" y="5137292"/>
                    <a:ext cx="108199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78" name="그룹 77"/>
                <p:cNvGrpSpPr/>
                <p:nvPr/>
              </p:nvGrpSpPr>
              <p:grpSpPr>
                <a:xfrm>
                  <a:off x="5273402" y="5693307"/>
                  <a:ext cx="213972" cy="58072"/>
                  <a:chOff x="2748111" y="5118231"/>
                  <a:chExt cx="398691" cy="10820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79" name="이등변 삼각형 78"/>
                  <p:cNvSpPr/>
                  <p:nvPr/>
                </p:nvSpPr>
                <p:spPr bwMode="auto">
                  <a:xfrm rot="5400000">
                    <a:off x="2729049" y="5137295"/>
                    <a:ext cx="108204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80" name="이등변 삼각형 79"/>
                  <p:cNvSpPr/>
                  <p:nvPr/>
                </p:nvSpPr>
                <p:spPr bwMode="auto">
                  <a:xfrm rot="5400000">
                    <a:off x="2893359" y="5137292"/>
                    <a:ext cx="108202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81" name="이등변 삼각형 80"/>
                  <p:cNvSpPr/>
                  <p:nvPr/>
                </p:nvSpPr>
                <p:spPr bwMode="auto">
                  <a:xfrm rot="5400000">
                    <a:off x="3057662" y="5137292"/>
                    <a:ext cx="108199" cy="70080"/>
                  </a:xfrm>
                  <a:prstGeom prst="triangle">
                    <a:avLst/>
                  </a:prstGeom>
                  <a:grpFill/>
                  <a:ln w="28575">
                    <a:noFill/>
                  </a:ln>
                  <a:ex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23091" tIns="23091" rIns="23091" bIns="23091" rtlCol="0" anchor="ctr"/>
                  <a:lstStyle/>
                  <a:p>
                    <a:pPr algn="ctr" defTabSz="586496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549E"/>
                      </a:buClr>
                      <a:defRPr/>
                    </a:pPr>
                    <a:endParaRPr kumimoji="1" lang="ko-KR" altLang="en-US">
                      <a:ln>
                        <a:solidFill>
                          <a:srgbClr val="FFFFFF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</p:grpSp>
          <p:sp>
            <p:nvSpPr>
              <p:cNvPr id="72" name="양쪽 모서리가 둥근 사각형 212"/>
              <p:cNvSpPr/>
              <p:nvPr/>
            </p:nvSpPr>
            <p:spPr bwMode="auto">
              <a:xfrm>
                <a:off x="1050903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성장 </a:t>
                </a:r>
                <a:r>
                  <a:rPr kumimoji="1" lang="en-US" altLang="ko-KR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kumimoji="1" lang="ko-KR" altLang="en-US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단계</a:t>
                </a:r>
              </a:p>
            </p:txBody>
          </p:sp>
          <p:sp>
            <p:nvSpPr>
              <p:cNvPr id="73" name="양쪽 모서리가 둥근 사각형 212"/>
              <p:cNvSpPr/>
              <p:nvPr/>
            </p:nvSpPr>
            <p:spPr bwMode="auto">
              <a:xfrm>
                <a:off x="2534865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성장 </a:t>
                </a:r>
                <a:r>
                  <a:rPr kumimoji="1" lang="en-US" altLang="ko-KR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kumimoji="1" lang="ko-KR" altLang="en-US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단계</a:t>
                </a:r>
              </a:p>
            </p:txBody>
          </p:sp>
          <p:sp>
            <p:nvSpPr>
              <p:cNvPr id="74" name="양쪽 모서리가 둥근 사각형 212"/>
              <p:cNvSpPr/>
              <p:nvPr/>
            </p:nvSpPr>
            <p:spPr bwMode="auto">
              <a:xfrm>
                <a:off x="4009589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성장 </a:t>
                </a:r>
                <a:r>
                  <a:rPr kumimoji="1" lang="en-US" altLang="ko-KR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kumimoji="1" lang="ko-KR" altLang="en-US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단계</a:t>
                </a:r>
              </a:p>
            </p:txBody>
          </p:sp>
          <p:sp>
            <p:nvSpPr>
              <p:cNvPr id="75" name="양쪽 모서리가 둥근 사각형 212"/>
              <p:cNvSpPr/>
              <p:nvPr/>
            </p:nvSpPr>
            <p:spPr bwMode="auto">
              <a:xfrm>
                <a:off x="5461961" y="6127686"/>
                <a:ext cx="1262923" cy="184827"/>
              </a:xfrm>
              <a:prstGeom prst="round2SameRect">
                <a:avLst>
                  <a:gd name="adj1" fmla="val 27774"/>
                  <a:gd name="adj2" fmla="val 0"/>
                </a:avLst>
              </a:prstGeom>
              <a:solidFill>
                <a:srgbClr val="EAEAEA"/>
              </a:solidFill>
              <a:ln>
                <a:noFill/>
              </a:ln>
              <a:effectLst/>
              <a:extLst/>
            </p:spPr>
            <p:txBody>
              <a:bodyPr lIns="46183" tIns="23091" rIns="46183" bIns="23091" rtlCol="0" anchor="ctr"/>
              <a:lstStyle/>
              <a:p>
                <a:pPr algn="ctr" defTabSz="600751" fontAlgn="base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549E"/>
                  </a:buClr>
                  <a:buSzPct val="100000"/>
                  <a:defRPr/>
                </a:pPr>
                <a:r>
                  <a:rPr kumimoji="1" lang="ko-KR" altLang="en-US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레벨 업</a:t>
                </a:r>
                <a:r>
                  <a:rPr kumimoji="1" lang="en-US" altLang="ko-KR" sz="1400" b="1" spc="-5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!!!</a:t>
                </a:r>
                <a:endParaRPr kumimoji="1" lang="ko-KR" altLang="en-US" sz="1400" b="1" spc="-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02" name="직사각형 101"/>
            <p:cNvSpPr/>
            <p:nvPr/>
          </p:nvSpPr>
          <p:spPr>
            <a:xfrm>
              <a:off x="1339964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서비스가 가능한 안정된 초기 신경망 설계</a:t>
              </a: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3840199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 중 얻어오는 </a:t>
              </a:r>
              <a:r>
                <a:rPr lang="ko-KR" altLang="en-US" sz="1400" kern="0" spc="-50" dirty="0" err="1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미분류</a:t>
              </a: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데이터를 </a:t>
              </a:r>
              <a:r>
                <a:rPr lang="en-US" altLang="ko-KR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</a:t>
              </a: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 저장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366558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축적된 </a:t>
              </a:r>
              <a:r>
                <a:rPr lang="ko-KR" altLang="en-US" sz="1400" kern="0" spc="-50" dirty="0" err="1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미분류</a:t>
              </a: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데이터를 </a:t>
              </a:r>
              <a:r>
                <a:rPr lang="en-US" altLang="ko-KR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CAPTCHA</a:t>
              </a: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투입해 </a:t>
              </a:r>
              <a:r>
                <a:rPr lang="ko-KR" altLang="en-US" sz="1400" kern="0" spc="-50" dirty="0" err="1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라벨링된</a:t>
              </a: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데이터를 확보</a:t>
              </a:r>
              <a:endParaRPr lang="en-US" altLang="ko-KR" sz="14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857257" y="3662302"/>
              <a:ext cx="1873838" cy="1574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marL="88900" indent="-88900" defTabSz="577332">
                <a:lnSpc>
                  <a:spcPct val="150000"/>
                </a:lnSpc>
                <a:buClr>
                  <a:schemeClr val="tx1">
                    <a:lumMod val="75000"/>
                    <a:lumOff val="25000"/>
                  </a:schemeClr>
                </a:buClr>
                <a:buSzPct val="90000"/>
                <a:buFont typeface="Wingdings" pitchFamily="2" charset="2"/>
                <a:buChar char="§"/>
              </a:pP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추가된 </a:t>
              </a:r>
              <a:r>
                <a:rPr lang="ko-KR" altLang="en-US" sz="1400" kern="0" spc="-50" dirty="0" err="1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데이터셋을</a:t>
              </a: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활용해 신경망을 개선하고</a:t>
              </a:r>
              <a:r>
                <a:rPr lang="en-US" altLang="ko-KR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kern="0" spc="-5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 분류를 만들어 점점 완벽해지는 신경망을 구축</a:t>
              </a:r>
            </a:p>
          </p:txBody>
        </p:sp>
      </p:grpSp>
      <p:pic>
        <p:nvPicPr>
          <p:cNvPr id="107" name="그림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548" y="4932587"/>
            <a:ext cx="1651035" cy="138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8000" y="377403"/>
            <a:ext cx="3052118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성장하는 신경망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9713" y="1352550"/>
            <a:ext cx="917257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855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974900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시행착오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799081"/>
            <a:ext cx="153247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분류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4569170"/>
            <a:ext cx="210955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</a:t>
            </a:r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구하기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5339259"/>
            <a:ext cx="286616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학습 시행착오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3748" y="5998569"/>
            <a:ext cx="37029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79998" y="6060125"/>
            <a:ext cx="182101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현실과의 타협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8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974900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시행착오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678435"/>
            <a:ext cx="2904641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분류</a:t>
            </a:r>
            <a:endParaRPr lang="en-US" altLang="ko-KR" sz="4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4569170"/>
            <a:ext cx="210955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</a:t>
            </a:r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구하기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5339259"/>
            <a:ext cx="286616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학습 시행착오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3748" y="5998569"/>
            <a:ext cx="37029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79998" y="6060125"/>
            <a:ext cx="182101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현실과의 타협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9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54"/>
          <p:cNvCxnSpPr/>
          <p:nvPr/>
        </p:nvCxnSpPr>
        <p:spPr>
          <a:xfrm>
            <a:off x="1341136" y="1011926"/>
            <a:ext cx="0" cy="5854700"/>
          </a:xfrm>
          <a:prstGeom prst="line">
            <a:avLst/>
          </a:prstGeom>
          <a:solidFill>
            <a:schemeClr val="bg1"/>
          </a:solidFill>
          <a:ln w="38100">
            <a:solidFill>
              <a:srgbClr val="1765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/>
          <p:cNvSpPr txBox="1"/>
          <p:nvPr/>
        </p:nvSpPr>
        <p:spPr>
          <a:xfrm>
            <a:off x="1528000" y="377403"/>
            <a:ext cx="1981312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itchFamily="50" charset="-127"/>
                <a:ea typeface="나눔스퀘어 Bold" pitchFamily="50" charset="-127"/>
              </a:rPr>
              <a:t>클래스 분류</a:t>
            </a:r>
          </a:p>
        </p:txBody>
      </p: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4542" y="1103776"/>
            <a:ext cx="6313714" cy="528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5" name="그룹 94"/>
          <p:cNvGrpSpPr/>
          <p:nvPr/>
        </p:nvGrpSpPr>
        <p:grpSpPr>
          <a:xfrm>
            <a:off x="1246645" y="1196305"/>
            <a:ext cx="2485717" cy="710133"/>
            <a:chOff x="1646335" y="4974675"/>
            <a:chExt cx="2485717" cy="710133"/>
          </a:xfrm>
        </p:grpSpPr>
        <p:sp>
          <p:nvSpPr>
            <p:cNvPr id="96" name="오각형 95"/>
            <p:cNvSpPr/>
            <p:nvPr/>
          </p:nvSpPr>
          <p:spPr>
            <a:xfrm>
              <a:off x="1755069" y="4974675"/>
              <a:ext cx="2376983" cy="710133"/>
            </a:xfrm>
            <a:prstGeom prst="homePlate">
              <a:avLst>
                <a:gd name="adj" fmla="val 24900"/>
              </a:avLst>
            </a:prstGeom>
            <a:gradFill>
              <a:gsLst>
                <a:gs pos="50000">
                  <a:srgbClr val="509EC9"/>
                </a:gs>
                <a:gs pos="51000">
                  <a:srgbClr val="3D93C3"/>
                </a:gs>
              </a:gsLst>
              <a:lin ang="2400000" scaled="0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spc="-150" dirty="0">
                  <a:ln>
                    <a:solidFill>
                      <a:schemeClr val="lt1">
                        <a:hueOff val="0"/>
                        <a:satOff val="0"/>
                        <a:lumOff val="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플라스틱</a:t>
              </a:r>
              <a:endParaRPr lang="en-US" altLang="ko-KR" sz="2200" spc="-150" dirty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1646335" y="5223174"/>
              <a:ext cx="182468" cy="2028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765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246645" y="2336429"/>
            <a:ext cx="2485717" cy="710133"/>
            <a:chOff x="1646335" y="4974675"/>
            <a:chExt cx="2485717" cy="710133"/>
          </a:xfrm>
        </p:grpSpPr>
        <p:sp>
          <p:nvSpPr>
            <p:cNvPr id="99" name="오각형 98"/>
            <p:cNvSpPr/>
            <p:nvPr/>
          </p:nvSpPr>
          <p:spPr>
            <a:xfrm>
              <a:off x="1755069" y="4974675"/>
              <a:ext cx="2376983" cy="710133"/>
            </a:xfrm>
            <a:prstGeom prst="homePlate">
              <a:avLst>
                <a:gd name="adj" fmla="val 24900"/>
              </a:avLst>
            </a:prstGeom>
            <a:gradFill>
              <a:gsLst>
                <a:gs pos="50000">
                  <a:srgbClr val="509EC9"/>
                </a:gs>
                <a:gs pos="51000">
                  <a:srgbClr val="3D93C3"/>
                </a:gs>
              </a:gsLst>
              <a:lin ang="2400000" scaled="0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spc="-150" dirty="0">
                  <a:ln>
                    <a:solidFill>
                      <a:schemeClr val="lt1">
                        <a:hueOff val="0"/>
                        <a:satOff val="0"/>
                        <a:lumOff val="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캔</a:t>
              </a:r>
              <a:endParaRPr lang="en-US" altLang="ko-KR" sz="2200" spc="-150" dirty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1646335" y="5223174"/>
              <a:ext cx="182468" cy="2028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765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246645" y="3476553"/>
            <a:ext cx="2485717" cy="710133"/>
            <a:chOff x="1646335" y="4974675"/>
            <a:chExt cx="2485717" cy="710133"/>
          </a:xfrm>
        </p:grpSpPr>
        <p:sp>
          <p:nvSpPr>
            <p:cNvPr id="102" name="오각형 101"/>
            <p:cNvSpPr/>
            <p:nvPr/>
          </p:nvSpPr>
          <p:spPr>
            <a:xfrm>
              <a:off x="1755069" y="4974675"/>
              <a:ext cx="2376983" cy="710133"/>
            </a:xfrm>
            <a:prstGeom prst="homePlate">
              <a:avLst>
                <a:gd name="adj" fmla="val 24900"/>
              </a:avLst>
            </a:prstGeom>
            <a:gradFill>
              <a:gsLst>
                <a:gs pos="50000">
                  <a:srgbClr val="509EC9"/>
                </a:gs>
                <a:gs pos="51000">
                  <a:srgbClr val="3D93C3"/>
                </a:gs>
              </a:gsLst>
              <a:lin ang="2400000" scaled="0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spc="-150" dirty="0">
                  <a:ln>
                    <a:solidFill>
                      <a:schemeClr val="lt1">
                        <a:hueOff val="0"/>
                        <a:satOff val="0"/>
                        <a:lumOff val="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유리</a:t>
              </a:r>
              <a:endParaRPr lang="en-US" altLang="ko-KR" sz="2200" spc="-150" dirty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1646335" y="5223174"/>
              <a:ext cx="182468" cy="2028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765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1238019" y="4616677"/>
            <a:ext cx="2494343" cy="710133"/>
            <a:chOff x="1637709" y="4974675"/>
            <a:chExt cx="2494343" cy="710133"/>
          </a:xfrm>
        </p:grpSpPr>
        <p:sp>
          <p:nvSpPr>
            <p:cNvPr id="105" name="오각형 104"/>
            <p:cNvSpPr/>
            <p:nvPr/>
          </p:nvSpPr>
          <p:spPr>
            <a:xfrm>
              <a:off x="1755069" y="4974675"/>
              <a:ext cx="2376983" cy="710133"/>
            </a:xfrm>
            <a:prstGeom prst="homePlate">
              <a:avLst>
                <a:gd name="adj" fmla="val 24900"/>
              </a:avLst>
            </a:prstGeom>
            <a:gradFill>
              <a:gsLst>
                <a:gs pos="50000">
                  <a:srgbClr val="509EC9"/>
                </a:gs>
                <a:gs pos="51000">
                  <a:srgbClr val="3D93C3"/>
                </a:gs>
              </a:gsLst>
              <a:lin ang="2400000" scaled="0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spc="-150" dirty="0">
                  <a:ln>
                    <a:solidFill>
                      <a:schemeClr val="lt1">
                        <a:hueOff val="0"/>
                        <a:satOff val="0"/>
                        <a:lumOff val="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종이</a:t>
              </a:r>
              <a:endParaRPr lang="en-US" altLang="ko-KR" sz="2200" spc="-150" dirty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1637709" y="5223174"/>
              <a:ext cx="182468" cy="2028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765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1246645" y="5756803"/>
            <a:ext cx="2485717" cy="710133"/>
            <a:chOff x="1646335" y="4974675"/>
            <a:chExt cx="2485717" cy="710133"/>
          </a:xfrm>
        </p:grpSpPr>
        <p:sp>
          <p:nvSpPr>
            <p:cNvPr id="108" name="오각형 107"/>
            <p:cNvSpPr/>
            <p:nvPr/>
          </p:nvSpPr>
          <p:spPr>
            <a:xfrm>
              <a:off x="1755069" y="4974675"/>
              <a:ext cx="2376983" cy="710133"/>
            </a:xfrm>
            <a:prstGeom prst="homePlate">
              <a:avLst>
                <a:gd name="adj" fmla="val 24900"/>
              </a:avLst>
            </a:prstGeom>
            <a:gradFill>
              <a:gsLst>
                <a:gs pos="50000">
                  <a:srgbClr val="509EC9"/>
                </a:gs>
                <a:gs pos="51000">
                  <a:srgbClr val="3D93C3"/>
                </a:gs>
              </a:gsLst>
              <a:lin ang="2400000" scaled="0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spc="-150" dirty="0" err="1">
                  <a:ln>
                    <a:solidFill>
                      <a:schemeClr val="lt1">
                        <a:hueOff val="0"/>
                        <a:satOff val="0"/>
                        <a:lumOff val="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폐건전지</a:t>
              </a:r>
              <a:endParaRPr lang="en-US" altLang="ko-KR" sz="2200" spc="-150" dirty="0">
                <a:ln>
                  <a:solidFill>
                    <a:schemeClr val="lt1">
                      <a:hueOff val="0"/>
                      <a:satOff val="0"/>
                      <a:lumOff val="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1646335" y="5223174"/>
              <a:ext cx="182468" cy="2028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765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4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4924570" y="1781712"/>
            <a:ext cx="3285980" cy="3133187"/>
          </a:xfrm>
          <a:prstGeom prst="ellipse">
            <a:avLst/>
          </a:prstGeom>
          <a:solidFill>
            <a:srgbClr val="1F6879"/>
          </a:solidFill>
          <a:ln w="19050" cmpd="sng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7892" r="-996" b="4812"/>
          <a:stretch/>
        </p:blipFill>
        <p:spPr>
          <a:xfrm rot="3125016">
            <a:off x="5200651" y="1911425"/>
            <a:ext cx="2943224" cy="2917750"/>
          </a:xfrm>
          <a:prstGeom prst="ellipse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510577" y="1966822"/>
            <a:ext cx="3890513" cy="38243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rgbClr val="1F687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28000" y="377403"/>
            <a:ext cx="2505494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잠깐 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65538" name="AutoShape 2" descr="궁금 일러스트에 대한 이미지 검색결과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27000" y="-914400"/>
            <a:ext cx="1905000" cy="1905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7892" r="-996" b="4812"/>
          <a:stretch/>
        </p:blipFill>
        <p:spPr>
          <a:xfrm>
            <a:off x="3562350" y="1978099"/>
            <a:ext cx="3867150" cy="3841675"/>
          </a:xfrm>
          <a:prstGeom prst="ellipse">
            <a:avLst/>
          </a:prstGeom>
        </p:spPr>
      </p:pic>
      <p:sp>
        <p:nvSpPr>
          <p:cNvPr id="65540" name="AutoShape 4" descr="궁금 일러스트에 대한 이미지 검색결과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27000" y="-914400"/>
            <a:ext cx="1905000" cy="1905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5542" name="Picture 6" descr="궁금 일러스트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45600" y="4429125"/>
            <a:ext cx="2276475" cy="22764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547454" y="2923436"/>
            <a:ext cx="3803655" cy="2246769"/>
          </a:xfrm>
          <a:prstGeom prst="rect">
            <a:avLst/>
          </a:prstGeom>
          <a:noFill/>
          <a:ln w="6350" cmpd="sng"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같은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플라스틱</a:t>
            </a:r>
            <a:r>
              <a:rPr lang="ko-KR" alt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이라도</a:t>
            </a:r>
            <a:endParaRPr lang="en-US" altLang="ko-KR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모양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이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다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다른데 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과연 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5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개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의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클래스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로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학습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이 </a:t>
            </a:r>
            <a:r>
              <a:rPr lang="ko-KR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잘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 될까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itchFamily="50" charset="-127"/>
                <a:ea typeface="나눔스퀘어 Bold" pitchFamily="50" charset="-127"/>
              </a:rPr>
              <a:t>?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8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8000" y="377403"/>
            <a:ext cx="1729641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플라스틱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pic>
        <p:nvPicPr>
          <p:cNvPr id="49165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7057" y="1201471"/>
            <a:ext cx="8444438" cy="516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32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8000" y="377403"/>
            <a:ext cx="1625445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플라스틱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49165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7055" y="1204603"/>
            <a:ext cx="8444438" cy="516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사각형 설명선 7"/>
          <p:cNvSpPr/>
          <p:nvPr/>
        </p:nvSpPr>
        <p:spPr>
          <a:xfrm>
            <a:off x="776377" y="3459192"/>
            <a:ext cx="1526875" cy="802258"/>
          </a:xfrm>
          <a:prstGeom prst="wedgeRectCallout">
            <a:avLst>
              <a:gd name="adj1" fmla="val 41165"/>
              <a:gd name="adj2" fmla="val 7057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14B65"/>
                </a:solidFill>
                <a:latin typeface="나눔스퀘어 Bold" pitchFamily="50" charset="-127"/>
                <a:ea typeface="나눔스퀘어 Bold" pitchFamily="50" charset="-127"/>
              </a:rPr>
              <a:t>손잡이 달린</a:t>
            </a:r>
            <a:endParaRPr lang="en-US" altLang="ko-KR" dirty="0">
              <a:solidFill>
                <a:srgbClr val="114B65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dirty="0">
                <a:solidFill>
                  <a:srgbClr val="114B65"/>
                </a:solidFill>
                <a:latin typeface="나눔스퀘어 Bold" pitchFamily="50" charset="-127"/>
                <a:ea typeface="나눔스퀘어 Bold" pitchFamily="50" charset="-127"/>
              </a:rPr>
              <a:t>플라스틱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6087372" y="810882"/>
            <a:ext cx="1719533" cy="750498"/>
          </a:xfrm>
          <a:prstGeom prst="wedgeRectCallout">
            <a:avLst>
              <a:gd name="adj1" fmla="val 7267"/>
              <a:gd name="adj2" fmla="val 7487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14B65"/>
                </a:solidFill>
                <a:latin typeface="나눔스퀘어 Bold" pitchFamily="50" charset="-127"/>
                <a:ea typeface="나눔스퀘어 Bold" pitchFamily="50" charset="-127"/>
              </a:rPr>
              <a:t>네모난</a:t>
            </a:r>
            <a:endParaRPr lang="en-US" altLang="ko-KR" dirty="0">
              <a:solidFill>
                <a:srgbClr val="114B65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dirty="0">
                <a:solidFill>
                  <a:srgbClr val="114B65"/>
                </a:solidFill>
                <a:latin typeface="나눔스퀘어 Bold" pitchFamily="50" charset="-127"/>
                <a:ea typeface="나눔스퀘어 Bold" pitchFamily="50" charset="-127"/>
              </a:rPr>
              <a:t>플라스틱 용기</a:t>
            </a:r>
          </a:p>
        </p:txBody>
      </p:sp>
      <p:sp>
        <p:nvSpPr>
          <p:cNvPr id="10" name="사각형 설명선 9"/>
          <p:cNvSpPr/>
          <p:nvPr/>
        </p:nvSpPr>
        <p:spPr>
          <a:xfrm flipH="1">
            <a:off x="9486178" y="3148640"/>
            <a:ext cx="1460741" cy="603849"/>
          </a:xfrm>
          <a:prstGeom prst="wedgeRectCallout">
            <a:avLst>
              <a:gd name="adj1" fmla="val 37906"/>
              <a:gd name="adj2" fmla="val 69704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14B65"/>
                </a:solidFill>
                <a:latin typeface="나눔스퀘어 Bold" pitchFamily="50" charset="-127"/>
                <a:ea typeface="나눔스퀘어 Bold" pitchFamily="50" charset="-127"/>
              </a:rPr>
              <a:t>플라스틱 컵</a:t>
            </a:r>
          </a:p>
        </p:txBody>
      </p:sp>
      <p:sp>
        <p:nvSpPr>
          <p:cNvPr id="11" name="사각형 설명선 10"/>
          <p:cNvSpPr/>
          <p:nvPr/>
        </p:nvSpPr>
        <p:spPr>
          <a:xfrm flipH="1">
            <a:off x="5233358" y="3335546"/>
            <a:ext cx="1641895" cy="822386"/>
          </a:xfrm>
          <a:prstGeom prst="wedgeRectCallout">
            <a:avLst>
              <a:gd name="adj1" fmla="val 30384"/>
              <a:gd name="adj2" fmla="val 76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14B65"/>
                </a:solidFill>
                <a:latin typeface="나눔스퀘어 Bold" pitchFamily="50" charset="-127"/>
                <a:ea typeface="나눔스퀘어 Bold" pitchFamily="50" charset="-127"/>
              </a:rPr>
              <a:t>동그란</a:t>
            </a:r>
            <a:endParaRPr lang="en-US" altLang="ko-KR" dirty="0">
              <a:solidFill>
                <a:srgbClr val="114B65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dirty="0">
                <a:solidFill>
                  <a:srgbClr val="114B65"/>
                </a:solidFill>
                <a:latin typeface="나눔스퀘어 Bold" pitchFamily="50" charset="-127"/>
                <a:ea typeface="나눔스퀘어 Bold" pitchFamily="50" charset="-127"/>
              </a:rPr>
              <a:t>플라스틱 용기</a:t>
            </a:r>
          </a:p>
        </p:txBody>
      </p:sp>
    </p:spTree>
    <p:extLst>
      <p:ext uri="{BB962C8B-B14F-4D97-AF65-F5344CB8AC3E}">
        <p14:creationId xmlns:p14="http://schemas.microsoft.com/office/powerpoint/2010/main" val="13932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64" name="Group 16"/>
          <p:cNvGrpSpPr>
            <a:grpSpLocks noChangeAspect="1"/>
          </p:cNvGrpSpPr>
          <p:nvPr/>
        </p:nvGrpSpPr>
        <p:grpSpPr bwMode="auto">
          <a:xfrm>
            <a:off x="253434" y="1432313"/>
            <a:ext cx="11651652" cy="5296619"/>
            <a:chOff x="178" y="964"/>
            <a:chExt cx="6525" cy="3010"/>
          </a:xfrm>
        </p:grpSpPr>
        <p:sp>
          <p:nvSpPr>
            <p:cNvPr id="27663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81" y="964"/>
              <a:ext cx="6512" cy="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65" name="Freeform 17"/>
            <p:cNvSpPr>
              <a:spLocks/>
            </p:cNvSpPr>
            <p:nvPr/>
          </p:nvSpPr>
          <p:spPr bwMode="auto">
            <a:xfrm>
              <a:off x="190" y="1193"/>
              <a:ext cx="6513" cy="27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24"/>
                </a:cxn>
                <a:cxn ang="0">
                  <a:pos x="54" y="1078"/>
                </a:cxn>
                <a:cxn ang="0">
                  <a:pos x="2487" y="1078"/>
                </a:cxn>
                <a:cxn ang="0">
                  <a:pos x="2541" y="1024"/>
                </a:cxn>
                <a:cxn ang="0">
                  <a:pos x="2541" y="0"/>
                </a:cxn>
                <a:cxn ang="0">
                  <a:pos x="0" y="0"/>
                </a:cxn>
              </a:cxnLst>
              <a:rect l="0" t="0" r="r" b="b"/>
              <a:pathLst>
                <a:path w="2541" h="1078">
                  <a:moveTo>
                    <a:pt x="0" y="0"/>
                  </a:moveTo>
                  <a:cubicBezTo>
                    <a:pt x="0" y="1024"/>
                    <a:pt x="0" y="1024"/>
                    <a:pt x="0" y="1024"/>
                  </a:cubicBezTo>
                  <a:cubicBezTo>
                    <a:pt x="0" y="1054"/>
                    <a:pt x="24" y="1078"/>
                    <a:pt x="54" y="1078"/>
                  </a:cubicBezTo>
                  <a:cubicBezTo>
                    <a:pt x="2487" y="1078"/>
                    <a:pt x="2487" y="1078"/>
                    <a:pt x="2487" y="1078"/>
                  </a:cubicBezTo>
                  <a:cubicBezTo>
                    <a:pt x="2517" y="1078"/>
                    <a:pt x="2541" y="1054"/>
                    <a:pt x="2541" y="1024"/>
                  </a:cubicBezTo>
                  <a:cubicBezTo>
                    <a:pt x="2541" y="0"/>
                    <a:pt x="2541" y="0"/>
                    <a:pt x="254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F4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66" name="Freeform 18"/>
            <p:cNvSpPr>
              <a:spLocks/>
            </p:cNvSpPr>
            <p:nvPr/>
          </p:nvSpPr>
          <p:spPr bwMode="auto">
            <a:xfrm>
              <a:off x="178" y="964"/>
              <a:ext cx="6513" cy="241"/>
            </a:xfrm>
            <a:custGeom>
              <a:avLst/>
              <a:gdLst/>
              <a:ahLst/>
              <a:cxnLst>
                <a:cxn ang="0">
                  <a:pos x="2541" y="54"/>
                </a:cxn>
                <a:cxn ang="0">
                  <a:pos x="2487" y="0"/>
                </a:cxn>
                <a:cxn ang="0">
                  <a:pos x="54" y="0"/>
                </a:cxn>
                <a:cxn ang="0">
                  <a:pos x="0" y="54"/>
                </a:cxn>
                <a:cxn ang="0">
                  <a:pos x="0" y="94"/>
                </a:cxn>
                <a:cxn ang="0">
                  <a:pos x="2541" y="94"/>
                </a:cxn>
                <a:cxn ang="0">
                  <a:pos x="2541" y="54"/>
                </a:cxn>
              </a:cxnLst>
              <a:rect l="0" t="0" r="r" b="b"/>
              <a:pathLst>
                <a:path w="2541" h="94">
                  <a:moveTo>
                    <a:pt x="2541" y="54"/>
                  </a:moveTo>
                  <a:cubicBezTo>
                    <a:pt x="2541" y="24"/>
                    <a:pt x="2517" y="0"/>
                    <a:pt x="248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541" y="94"/>
                    <a:pt x="2541" y="94"/>
                    <a:pt x="2541" y="94"/>
                  </a:cubicBezTo>
                  <a:lnTo>
                    <a:pt x="2541" y="54"/>
                  </a:lnTo>
                  <a:close/>
                </a:path>
              </a:pathLst>
            </a:custGeom>
            <a:solidFill>
              <a:srgbClr val="D8D8D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67" name="Oval 19"/>
            <p:cNvSpPr>
              <a:spLocks noChangeArrowheads="1"/>
            </p:cNvSpPr>
            <p:nvPr/>
          </p:nvSpPr>
          <p:spPr bwMode="auto">
            <a:xfrm>
              <a:off x="6076" y="1018"/>
              <a:ext cx="133" cy="133"/>
            </a:xfrm>
            <a:prstGeom prst="ellipse">
              <a:avLst/>
            </a:prstGeom>
            <a:solidFill>
              <a:srgbClr val="5096B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68" name="Freeform 20"/>
            <p:cNvSpPr>
              <a:spLocks/>
            </p:cNvSpPr>
            <p:nvPr/>
          </p:nvSpPr>
          <p:spPr bwMode="auto">
            <a:xfrm>
              <a:off x="6101" y="1074"/>
              <a:ext cx="82" cy="21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28" y="0"/>
                </a:cxn>
                <a:cxn ang="0">
                  <a:pos x="32" y="4"/>
                </a:cxn>
                <a:cxn ang="0">
                  <a:pos x="28" y="8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69" name="Oval 21"/>
            <p:cNvSpPr>
              <a:spLocks noChangeArrowheads="1"/>
            </p:cNvSpPr>
            <p:nvPr/>
          </p:nvSpPr>
          <p:spPr bwMode="auto">
            <a:xfrm>
              <a:off x="6245" y="1018"/>
              <a:ext cx="133" cy="133"/>
            </a:xfrm>
            <a:prstGeom prst="ellipse">
              <a:avLst/>
            </a:prstGeom>
            <a:solidFill>
              <a:srgbClr val="5096B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70" name="Freeform 22"/>
            <p:cNvSpPr>
              <a:spLocks/>
            </p:cNvSpPr>
            <p:nvPr/>
          </p:nvSpPr>
          <p:spPr bwMode="auto">
            <a:xfrm>
              <a:off x="6270" y="1074"/>
              <a:ext cx="82" cy="21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28" y="0"/>
                </a:cxn>
                <a:cxn ang="0">
                  <a:pos x="32" y="4"/>
                </a:cxn>
                <a:cxn ang="0">
                  <a:pos x="28" y="8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2" y="2"/>
                    <a:pt x="32" y="4"/>
                  </a:cubicBezTo>
                  <a:cubicBezTo>
                    <a:pt x="32" y="6"/>
                    <a:pt x="31" y="8"/>
                    <a:pt x="28" y="8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71" name="Freeform 23"/>
            <p:cNvSpPr>
              <a:spLocks/>
            </p:cNvSpPr>
            <p:nvPr/>
          </p:nvSpPr>
          <p:spPr bwMode="auto">
            <a:xfrm>
              <a:off x="6301" y="1044"/>
              <a:ext cx="21" cy="82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0" y="2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28"/>
                </a:cxn>
                <a:cxn ang="0">
                  <a:pos x="4" y="32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1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1"/>
                    <a:pt x="6" y="32"/>
                    <a:pt x="4" y="3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72" name="Oval 24"/>
            <p:cNvSpPr>
              <a:spLocks noChangeArrowheads="1"/>
            </p:cNvSpPr>
            <p:nvPr/>
          </p:nvSpPr>
          <p:spPr bwMode="auto">
            <a:xfrm>
              <a:off x="6416" y="1018"/>
              <a:ext cx="131" cy="133"/>
            </a:xfrm>
            <a:prstGeom prst="ellipse">
              <a:avLst/>
            </a:prstGeom>
            <a:solidFill>
              <a:srgbClr val="5096B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73" name="Freeform 25"/>
            <p:cNvSpPr>
              <a:spLocks/>
            </p:cNvSpPr>
            <p:nvPr/>
          </p:nvSpPr>
          <p:spPr bwMode="auto">
            <a:xfrm>
              <a:off x="6450" y="1051"/>
              <a:ext cx="64" cy="67"/>
            </a:xfrm>
            <a:custGeom>
              <a:avLst/>
              <a:gdLst/>
              <a:ahLst/>
              <a:cxnLst>
                <a:cxn ang="0">
                  <a:pos x="4" y="26"/>
                </a:cxn>
                <a:cxn ang="0">
                  <a:pos x="1" y="25"/>
                </a:cxn>
                <a:cxn ang="0">
                  <a:pos x="1" y="19"/>
                </a:cxn>
                <a:cxn ang="0">
                  <a:pos x="18" y="2"/>
                </a:cxn>
                <a:cxn ang="0">
                  <a:pos x="24" y="2"/>
                </a:cxn>
                <a:cxn ang="0">
                  <a:pos x="24" y="7"/>
                </a:cxn>
                <a:cxn ang="0">
                  <a:pos x="7" y="25"/>
                </a:cxn>
                <a:cxn ang="0">
                  <a:pos x="4" y="26"/>
                </a:cxn>
              </a:cxnLst>
              <a:rect l="0" t="0" r="r" b="b"/>
              <a:pathLst>
                <a:path w="25" h="26">
                  <a:moveTo>
                    <a:pt x="4" y="26"/>
                  </a:moveTo>
                  <a:cubicBezTo>
                    <a:pt x="3" y="26"/>
                    <a:pt x="2" y="25"/>
                    <a:pt x="1" y="25"/>
                  </a:cubicBezTo>
                  <a:cubicBezTo>
                    <a:pt x="0" y="23"/>
                    <a:pt x="0" y="21"/>
                    <a:pt x="1" y="1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0"/>
                    <a:pt x="22" y="0"/>
                    <a:pt x="24" y="2"/>
                  </a:cubicBezTo>
                  <a:cubicBezTo>
                    <a:pt x="25" y="3"/>
                    <a:pt x="25" y="6"/>
                    <a:pt x="24" y="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5" y="26"/>
                    <a:pt x="4" y="2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74" name="Freeform 26"/>
            <p:cNvSpPr>
              <a:spLocks/>
            </p:cNvSpPr>
            <p:nvPr/>
          </p:nvSpPr>
          <p:spPr bwMode="auto">
            <a:xfrm>
              <a:off x="6450" y="1051"/>
              <a:ext cx="64" cy="67"/>
            </a:xfrm>
            <a:custGeom>
              <a:avLst/>
              <a:gdLst/>
              <a:ahLst/>
              <a:cxnLst>
                <a:cxn ang="0">
                  <a:pos x="21" y="26"/>
                </a:cxn>
                <a:cxn ang="0">
                  <a:pos x="18" y="25"/>
                </a:cxn>
                <a:cxn ang="0">
                  <a:pos x="1" y="7"/>
                </a:cxn>
                <a:cxn ang="0">
                  <a:pos x="1" y="2"/>
                </a:cxn>
                <a:cxn ang="0">
                  <a:pos x="7" y="2"/>
                </a:cxn>
                <a:cxn ang="0">
                  <a:pos x="24" y="19"/>
                </a:cxn>
                <a:cxn ang="0">
                  <a:pos x="24" y="25"/>
                </a:cxn>
                <a:cxn ang="0">
                  <a:pos x="21" y="26"/>
                </a:cxn>
              </a:cxnLst>
              <a:rect l="0" t="0" r="r" b="b"/>
              <a:pathLst>
                <a:path w="25" h="26">
                  <a:moveTo>
                    <a:pt x="21" y="26"/>
                  </a:moveTo>
                  <a:cubicBezTo>
                    <a:pt x="20" y="26"/>
                    <a:pt x="19" y="25"/>
                    <a:pt x="18" y="2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1"/>
                    <a:pt x="25" y="23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28000" y="377403"/>
            <a:ext cx="2359620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세분화</a:t>
            </a:r>
          </a:p>
        </p:txBody>
      </p:sp>
      <p:grpSp>
        <p:nvGrpSpPr>
          <p:cNvPr id="225" name="그룹 224"/>
          <p:cNvGrpSpPr/>
          <p:nvPr/>
        </p:nvGrpSpPr>
        <p:grpSpPr>
          <a:xfrm>
            <a:off x="366514" y="2010056"/>
            <a:ext cx="11350042" cy="4528770"/>
            <a:chOff x="263002" y="2087690"/>
            <a:chExt cx="11350042" cy="4528770"/>
          </a:xfrm>
        </p:grpSpPr>
        <p:grpSp>
          <p:nvGrpSpPr>
            <p:cNvPr id="179" name="그룹 178"/>
            <p:cNvGrpSpPr/>
            <p:nvPr/>
          </p:nvGrpSpPr>
          <p:grpSpPr>
            <a:xfrm>
              <a:off x="368109" y="4284459"/>
              <a:ext cx="1810512" cy="2332001"/>
              <a:chOff x="615398" y="4422482"/>
              <a:chExt cx="1810512" cy="2332001"/>
            </a:xfrm>
          </p:grpSpPr>
          <p:sp>
            <p:nvSpPr>
              <p:cNvPr id="180" name="양쪽 모서리가 둥근 사각형 179"/>
              <p:cNvSpPr/>
              <p:nvPr/>
            </p:nvSpPr>
            <p:spPr>
              <a:xfrm>
                <a:off x="615398" y="4649638"/>
                <a:ext cx="1810512" cy="2104845"/>
              </a:xfrm>
              <a:prstGeom prst="round2SameRect">
                <a:avLst>
                  <a:gd name="adj1" fmla="val 7218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spc="-7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1" name="양쪽 모서리가 둥근 사각형 180"/>
              <p:cNvSpPr/>
              <p:nvPr/>
            </p:nvSpPr>
            <p:spPr>
              <a:xfrm>
                <a:off x="615398" y="4735902"/>
                <a:ext cx="1810512" cy="1478553"/>
              </a:xfrm>
              <a:prstGeom prst="round2SameRect">
                <a:avLst>
                  <a:gd name="adj1" fmla="val 7218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spc="-7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2" name="사다리꼴 181"/>
              <p:cNvSpPr/>
              <p:nvPr/>
            </p:nvSpPr>
            <p:spPr>
              <a:xfrm>
                <a:off x="624022" y="4422482"/>
                <a:ext cx="1110268" cy="304272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spc="-7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183" name="그룹 154"/>
              <p:cNvGrpSpPr/>
              <p:nvPr/>
            </p:nvGrpSpPr>
            <p:grpSpPr>
              <a:xfrm>
                <a:off x="748211" y="4786581"/>
                <a:ext cx="1562145" cy="1851807"/>
                <a:chOff x="748211" y="4795207"/>
                <a:chExt cx="1562145" cy="1851807"/>
              </a:xfrm>
            </p:grpSpPr>
            <p:sp>
              <p:nvSpPr>
                <p:cNvPr id="184" name="모서리가 둥근 직사각형 153"/>
                <p:cNvSpPr/>
                <p:nvPr/>
              </p:nvSpPr>
              <p:spPr>
                <a:xfrm>
                  <a:off x="751086" y="5125886"/>
                  <a:ext cx="1539135" cy="2398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손잡이 </a:t>
                  </a:r>
                  <a:r>
                    <a:rPr lang="ko-KR" altLang="en-US" sz="1200" spc="-70" dirty="0" err="1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페트</a:t>
                  </a:r>
                  <a:endParaRPr lang="ko-KR" altLang="en-US" sz="1200" spc="-70" dirty="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85" name="모서리가 둥근 직사각형 153"/>
                <p:cNvSpPr/>
                <p:nvPr/>
              </p:nvSpPr>
              <p:spPr>
                <a:xfrm>
                  <a:off x="751086" y="5445926"/>
                  <a:ext cx="1539135" cy="2398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일회용 컵</a:t>
                  </a:r>
                </a:p>
              </p:txBody>
            </p:sp>
            <p:sp>
              <p:nvSpPr>
                <p:cNvPr id="186" name="모서리가 둥근 직사각형 153"/>
                <p:cNvSpPr/>
                <p:nvPr/>
              </p:nvSpPr>
              <p:spPr>
                <a:xfrm>
                  <a:off x="751086" y="5765966"/>
                  <a:ext cx="1539135" cy="2398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펌프 용기</a:t>
                  </a:r>
                </a:p>
              </p:txBody>
            </p:sp>
            <p:sp>
              <p:nvSpPr>
                <p:cNvPr id="187" name="모서리가 둥근 직사각형 153"/>
                <p:cNvSpPr/>
                <p:nvPr/>
              </p:nvSpPr>
              <p:spPr>
                <a:xfrm>
                  <a:off x="748211" y="4795207"/>
                  <a:ext cx="1539135" cy="2398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spc="-70" dirty="0" err="1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페트</a:t>
                  </a:r>
                  <a:r>
                    <a:rPr lang="ko-KR" altLang="en-US" sz="12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병</a:t>
                  </a:r>
                </a:p>
              </p:txBody>
            </p:sp>
            <p:sp>
              <p:nvSpPr>
                <p:cNvPr id="188" name="모서리가 둥근 직사각형 153"/>
                <p:cNvSpPr/>
                <p:nvPr/>
              </p:nvSpPr>
              <p:spPr>
                <a:xfrm>
                  <a:off x="765470" y="6082260"/>
                  <a:ext cx="1539135" cy="2398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네모 용기</a:t>
                  </a:r>
                </a:p>
              </p:txBody>
            </p:sp>
            <p:sp>
              <p:nvSpPr>
                <p:cNvPr id="189" name="모서리가 둥근 직사각형 153"/>
                <p:cNvSpPr/>
                <p:nvPr/>
              </p:nvSpPr>
              <p:spPr>
                <a:xfrm>
                  <a:off x="771221" y="6407188"/>
                  <a:ext cx="1539135" cy="2398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동그란 용기</a:t>
                  </a:r>
                </a:p>
              </p:txBody>
            </p:sp>
          </p:grpSp>
        </p:grpSp>
        <p:grpSp>
          <p:nvGrpSpPr>
            <p:cNvPr id="224" name="그룹 223"/>
            <p:cNvGrpSpPr/>
            <p:nvPr/>
          </p:nvGrpSpPr>
          <p:grpSpPr>
            <a:xfrm>
              <a:off x="1131453" y="2087690"/>
              <a:ext cx="10481591" cy="4528770"/>
              <a:chOff x="1131453" y="2087690"/>
              <a:chExt cx="10481591" cy="4528770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5055107" y="2087690"/>
                <a:ext cx="1640968" cy="850318"/>
                <a:chOff x="4089965" y="2272648"/>
                <a:chExt cx="1380502" cy="715351"/>
              </a:xfrm>
            </p:grpSpPr>
            <p:grpSp>
              <p:nvGrpSpPr>
                <p:cNvPr id="26" name="그룹 25"/>
                <p:cNvGrpSpPr/>
                <p:nvPr/>
              </p:nvGrpSpPr>
              <p:grpSpPr>
                <a:xfrm>
                  <a:off x="4089965" y="2272648"/>
                  <a:ext cx="1380502" cy="715351"/>
                  <a:chOff x="4248773" y="2272648"/>
                  <a:chExt cx="1380502" cy="715351"/>
                </a:xfrm>
              </p:grpSpPr>
              <p:sp>
                <p:nvSpPr>
                  <p:cNvPr id="92" name="자유형 91"/>
                  <p:cNvSpPr>
                    <a:spLocks noChangeAspect="1"/>
                  </p:cNvSpPr>
                  <p:nvPr/>
                </p:nvSpPr>
                <p:spPr>
                  <a:xfrm>
                    <a:off x="4248773" y="2272648"/>
                    <a:ext cx="1380502" cy="715350"/>
                  </a:xfrm>
                  <a:custGeom>
                    <a:avLst/>
                    <a:gdLst>
                      <a:gd name="connsiteX0" fmla="*/ 616433 w 1232866"/>
                      <a:gd name="connsiteY0" fmla="*/ 0 h 638848"/>
                      <a:gd name="connsiteX1" fmla="*/ 1232866 w 1232866"/>
                      <a:gd name="connsiteY1" fmla="*/ 616033 h 638848"/>
                      <a:gd name="connsiteX2" fmla="*/ 1230565 w 1232866"/>
                      <a:gd name="connsiteY2" fmla="*/ 638848 h 638848"/>
                      <a:gd name="connsiteX3" fmla="*/ 2302 w 1232866"/>
                      <a:gd name="connsiteY3" fmla="*/ 638848 h 638848"/>
                      <a:gd name="connsiteX4" fmla="*/ 0 w 1232866"/>
                      <a:gd name="connsiteY4" fmla="*/ 616033 h 638848"/>
                      <a:gd name="connsiteX5" fmla="*/ 616433 w 1232866"/>
                      <a:gd name="connsiteY5" fmla="*/ 0 h 638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32866" h="638848">
                        <a:moveTo>
                          <a:pt x="616433" y="0"/>
                        </a:moveTo>
                        <a:cubicBezTo>
                          <a:pt x="956880" y="0"/>
                          <a:pt x="1232866" y="275807"/>
                          <a:pt x="1232866" y="616033"/>
                        </a:cubicBezTo>
                        <a:lnTo>
                          <a:pt x="1230565" y="638848"/>
                        </a:lnTo>
                        <a:lnTo>
                          <a:pt x="2302" y="638848"/>
                        </a:lnTo>
                        <a:lnTo>
                          <a:pt x="0" y="616033"/>
                        </a:lnTo>
                        <a:cubicBezTo>
                          <a:pt x="0" y="275807"/>
                          <a:pt x="275986" y="0"/>
                          <a:pt x="616433" y="0"/>
                        </a:cubicBezTo>
                        <a:close/>
                      </a:path>
                    </a:pathLst>
                  </a:custGeom>
                  <a:solidFill>
                    <a:srgbClr val="0E425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sz="16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93" name="자유형 92"/>
                  <p:cNvSpPr>
                    <a:spLocks noChangeAspect="1"/>
                  </p:cNvSpPr>
                  <p:nvPr/>
                </p:nvSpPr>
                <p:spPr>
                  <a:xfrm>
                    <a:off x="4364628" y="2389169"/>
                    <a:ext cx="1148792" cy="598830"/>
                  </a:xfrm>
                  <a:custGeom>
                    <a:avLst/>
                    <a:gdLst>
                      <a:gd name="connsiteX0" fmla="*/ 512968 w 1025936"/>
                      <a:gd name="connsiteY0" fmla="*/ 0 h 534789"/>
                      <a:gd name="connsiteX1" fmla="*/ 1025936 w 1025936"/>
                      <a:gd name="connsiteY1" fmla="*/ 512636 h 534789"/>
                      <a:gd name="connsiteX2" fmla="*/ 1023702 w 1025936"/>
                      <a:gd name="connsiteY2" fmla="*/ 534789 h 534789"/>
                      <a:gd name="connsiteX3" fmla="*/ 2235 w 1025936"/>
                      <a:gd name="connsiteY3" fmla="*/ 534789 h 534789"/>
                      <a:gd name="connsiteX4" fmla="*/ 0 w 1025936"/>
                      <a:gd name="connsiteY4" fmla="*/ 512636 h 534789"/>
                      <a:gd name="connsiteX5" fmla="*/ 512968 w 1025936"/>
                      <a:gd name="connsiteY5" fmla="*/ 0 h 534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5936" h="534789">
                        <a:moveTo>
                          <a:pt x="512968" y="0"/>
                        </a:moveTo>
                        <a:cubicBezTo>
                          <a:pt x="796272" y="0"/>
                          <a:pt x="1025936" y="229515"/>
                          <a:pt x="1025936" y="512636"/>
                        </a:cubicBezTo>
                        <a:lnTo>
                          <a:pt x="1023702" y="534789"/>
                        </a:lnTo>
                        <a:lnTo>
                          <a:pt x="2235" y="534789"/>
                        </a:lnTo>
                        <a:lnTo>
                          <a:pt x="0" y="512636"/>
                        </a:lnTo>
                        <a:cubicBezTo>
                          <a:pt x="0" y="229515"/>
                          <a:pt x="229664" y="0"/>
                          <a:pt x="512968" y="0"/>
                        </a:cubicBezTo>
                        <a:close/>
                      </a:path>
                    </a:pathLst>
                  </a:custGeom>
                  <a:solidFill>
                    <a:srgbClr val="509EC9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/>
                    <a:endParaRPr lang="ko-KR" altLang="en-US" sz="16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rgbClr val="114B65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90" name="자유형 89"/>
                  <p:cNvSpPr>
                    <a:spLocks noChangeAspect="1"/>
                  </p:cNvSpPr>
                  <p:nvPr/>
                </p:nvSpPr>
                <p:spPr>
                  <a:xfrm>
                    <a:off x="4426056" y="2453209"/>
                    <a:ext cx="1025936" cy="534789"/>
                  </a:xfrm>
                  <a:custGeom>
                    <a:avLst/>
                    <a:gdLst>
                      <a:gd name="connsiteX0" fmla="*/ 512968 w 1025936"/>
                      <a:gd name="connsiteY0" fmla="*/ 0 h 534789"/>
                      <a:gd name="connsiteX1" fmla="*/ 1025936 w 1025936"/>
                      <a:gd name="connsiteY1" fmla="*/ 512636 h 534789"/>
                      <a:gd name="connsiteX2" fmla="*/ 1023702 w 1025936"/>
                      <a:gd name="connsiteY2" fmla="*/ 534789 h 534789"/>
                      <a:gd name="connsiteX3" fmla="*/ 2235 w 1025936"/>
                      <a:gd name="connsiteY3" fmla="*/ 534789 h 534789"/>
                      <a:gd name="connsiteX4" fmla="*/ 0 w 1025936"/>
                      <a:gd name="connsiteY4" fmla="*/ 512636 h 534789"/>
                      <a:gd name="connsiteX5" fmla="*/ 512968 w 1025936"/>
                      <a:gd name="connsiteY5" fmla="*/ 0 h 534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5936" h="534789">
                        <a:moveTo>
                          <a:pt x="512968" y="0"/>
                        </a:moveTo>
                        <a:cubicBezTo>
                          <a:pt x="796272" y="0"/>
                          <a:pt x="1025936" y="229515"/>
                          <a:pt x="1025936" y="512636"/>
                        </a:cubicBezTo>
                        <a:lnTo>
                          <a:pt x="1023702" y="534789"/>
                        </a:lnTo>
                        <a:lnTo>
                          <a:pt x="2235" y="534789"/>
                        </a:lnTo>
                        <a:lnTo>
                          <a:pt x="0" y="512636"/>
                        </a:lnTo>
                        <a:cubicBezTo>
                          <a:pt x="0" y="229515"/>
                          <a:pt x="229664" y="0"/>
                          <a:pt x="51296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/>
                    <a:endParaRPr lang="ko-KR" altLang="en-US" sz="16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rgbClr val="114B65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27" name="직사각형 26"/>
                <p:cNvSpPr/>
                <p:nvPr/>
              </p:nvSpPr>
              <p:spPr>
                <a:xfrm>
                  <a:off x="4430361" y="2639975"/>
                  <a:ext cx="685340" cy="31071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ko-KR" altLang="en-US" sz="24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rgbClr val="114B65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클래스</a:t>
                  </a:r>
                </a:p>
              </p:txBody>
            </p:sp>
          </p:grpSp>
          <p:grpSp>
            <p:nvGrpSpPr>
              <p:cNvPr id="156" name="그룹 155"/>
              <p:cNvGrpSpPr/>
              <p:nvPr/>
            </p:nvGrpSpPr>
            <p:grpSpPr>
              <a:xfrm>
                <a:off x="5085321" y="4284459"/>
                <a:ext cx="1810512" cy="2332001"/>
                <a:chOff x="615398" y="4422482"/>
                <a:chExt cx="1810512" cy="2332001"/>
              </a:xfrm>
            </p:grpSpPr>
            <p:sp>
              <p:nvSpPr>
                <p:cNvPr id="11" name="양쪽 모서리가 둥근 사각형 10"/>
                <p:cNvSpPr/>
                <p:nvPr/>
              </p:nvSpPr>
              <p:spPr>
                <a:xfrm>
                  <a:off x="615398" y="4649638"/>
                  <a:ext cx="1810512" cy="2104845"/>
                </a:xfrm>
                <a:prstGeom prst="round2SameRect">
                  <a:avLst>
                    <a:gd name="adj1" fmla="val 7218"/>
                    <a:gd name="adj2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46" name="양쪽 모서리가 둥근 사각형 145"/>
                <p:cNvSpPr/>
                <p:nvPr/>
              </p:nvSpPr>
              <p:spPr>
                <a:xfrm>
                  <a:off x="615398" y="4735902"/>
                  <a:ext cx="1810512" cy="1478553"/>
                </a:xfrm>
                <a:prstGeom prst="round2SameRect">
                  <a:avLst>
                    <a:gd name="adj1" fmla="val 7218"/>
                    <a:gd name="adj2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47" name="사다리꼴 146"/>
                <p:cNvSpPr/>
                <p:nvPr/>
              </p:nvSpPr>
              <p:spPr>
                <a:xfrm>
                  <a:off x="624022" y="4422482"/>
                  <a:ext cx="1110268" cy="304272"/>
                </a:xfrm>
                <a:prstGeom prst="trapezoid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>
                  <a:off x="748211" y="4786581"/>
                  <a:ext cx="1562145" cy="1851807"/>
                  <a:chOff x="748211" y="4795207"/>
                  <a:chExt cx="1562145" cy="1851807"/>
                </a:xfrm>
              </p:grpSpPr>
              <p:sp>
                <p:nvSpPr>
                  <p:cNvPr id="149" name="모서리가 둥근 직사각형 153"/>
                  <p:cNvSpPr/>
                  <p:nvPr/>
                </p:nvSpPr>
                <p:spPr>
                  <a:xfrm>
                    <a:off x="751086" y="5125886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맥주 병</a:t>
                    </a:r>
                  </a:p>
                </p:txBody>
              </p:sp>
              <p:sp>
                <p:nvSpPr>
                  <p:cNvPr id="150" name="모서리가 둥근 직사각형 153"/>
                  <p:cNvSpPr/>
                  <p:nvPr/>
                </p:nvSpPr>
                <p:spPr>
                  <a:xfrm>
                    <a:off x="751086" y="5445926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와인 병</a:t>
                    </a:r>
                  </a:p>
                </p:txBody>
              </p:sp>
              <p:sp>
                <p:nvSpPr>
                  <p:cNvPr id="151" name="모서리가 둥근 직사각형 153"/>
                  <p:cNvSpPr/>
                  <p:nvPr/>
                </p:nvSpPr>
                <p:spPr>
                  <a:xfrm>
                    <a:off x="751086" y="5765966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갈색 음료수 병</a:t>
                    </a:r>
                  </a:p>
                </p:txBody>
              </p:sp>
              <p:sp>
                <p:nvSpPr>
                  <p:cNvPr id="152" name="모서리가 둥근 직사각형 153"/>
                  <p:cNvSpPr/>
                  <p:nvPr/>
                </p:nvSpPr>
                <p:spPr>
                  <a:xfrm>
                    <a:off x="748211" y="4795207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소주 병</a:t>
                    </a:r>
                  </a:p>
                </p:txBody>
              </p:sp>
              <p:sp>
                <p:nvSpPr>
                  <p:cNvPr id="153" name="모서리가 둥근 직사각형 153"/>
                  <p:cNvSpPr/>
                  <p:nvPr/>
                </p:nvSpPr>
                <p:spPr>
                  <a:xfrm>
                    <a:off x="765470" y="6082260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색깔 음료수 병</a:t>
                    </a:r>
                  </a:p>
                </p:txBody>
              </p:sp>
              <p:sp>
                <p:nvSpPr>
                  <p:cNvPr id="154" name="모서리가 둥근 직사각형 153"/>
                  <p:cNvSpPr/>
                  <p:nvPr/>
                </p:nvSpPr>
                <p:spPr>
                  <a:xfrm>
                    <a:off x="771221" y="6407188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잼 병</a:t>
                    </a:r>
                  </a:p>
                </p:txBody>
              </p:sp>
            </p:grpSp>
          </p:grpSp>
          <p:grpSp>
            <p:nvGrpSpPr>
              <p:cNvPr id="168" name="그룹 167"/>
              <p:cNvGrpSpPr/>
              <p:nvPr/>
            </p:nvGrpSpPr>
            <p:grpSpPr>
              <a:xfrm>
                <a:off x="2726715" y="4284459"/>
                <a:ext cx="1810512" cy="1395953"/>
                <a:chOff x="615398" y="4422482"/>
                <a:chExt cx="1810512" cy="1395953"/>
              </a:xfrm>
            </p:grpSpPr>
            <p:sp>
              <p:nvSpPr>
                <p:cNvPr id="169" name="양쪽 모서리가 둥근 사각형 168"/>
                <p:cNvSpPr/>
                <p:nvPr/>
              </p:nvSpPr>
              <p:spPr>
                <a:xfrm>
                  <a:off x="615398" y="4649639"/>
                  <a:ext cx="1810512" cy="1093982"/>
                </a:xfrm>
                <a:prstGeom prst="round2SameRect">
                  <a:avLst>
                    <a:gd name="adj1" fmla="val 7218"/>
                    <a:gd name="adj2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70" name="양쪽 모서리가 둥근 사각형 169"/>
                <p:cNvSpPr/>
                <p:nvPr/>
              </p:nvSpPr>
              <p:spPr>
                <a:xfrm>
                  <a:off x="615398" y="4735903"/>
                  <a:ext cx="1810512" cy="1082532"/>
                </a:xfrm>
                <a:prstGeom prst="round2SameRect">
                  <a:avLst>
                    <a:gd name="adj1" fmla="val 7218"/>
                    <a:gd name="adj2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71" name="사다리꼴 170"/>
                <p:cNvSpPr/>
                <p:nvPr/>
              </p:nvSpPr>
              <p:spPr>
                <a:xfrm>
                  <a:off x="624022" y="4422482"/>
                  <a:ext cx="1110268" cy="304272"/>
                </a:xfrm>
                <a:prstGeom prst="trapezoid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172" name="그룹 154"/>
                <p:cNvGrpSpPr/>
                <p:nvPr/>
              </p:nvGrpSpPr>
              <p:grpSpPr>
                <a:xfrm>
                  <a:off x="748211" y="4786581"/>
                  <a:ext cx="1542010" cy="890545"/>
                  <a:chOff x="748211" y="4795207"/>
                  <a:chExt cx="1542010" cy="890545"/>
                </a:xfrm>
              </p:grpSpPr>
              <p:sp>
                <p:nvSpPr>
                  <p:cNvPr id="173" name="모서리가 둥근 직사각형 153"/>
                  <p:cNvSpPr/>
                  <p:nvPr/>
                </p:nvSpPr>
                <p:spPr>
                  <a:xfrm>
                    <a:off x="751086" y="5125886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동그란 통조림</a:t>
                    </a:r>
                  </a:p>
                </p:txBody>
              </p:sp>
              <p:sp>
                <p:nvSpPr>
                  <p:cNvPr id="174" name="모서리가 둥근 직사각형 153"/>
                  <p:cNvSpPr/>
                  <p:nvPr/>
                </p:nvSpPr>
                <p:spPr>
                  <a:xfrm>
                    <a:off x="751086" y="5445926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네모난 통조림</a:t>
                    </a:r>
                  </a:p>
                </p:txBody>
              </p:sp>
              <p:sp>
                <p:nvSpPr>
                  <p:cNvPr id="176" name="모서리가 둥근 직사각형 153"/>
                  <p:cNvSpPr/>
                  <p:nvPr/>
                </p:nvSpPr>
                <p:spPr>
                  <a:xfrm>
                    <a:off x="748211" y="4795207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알루미늄 캔</a:t>
                    </a:r>
                  </a:p>
                </p:txBody>
              </p:sp>
            </p:grpSp>
          </p:grpSp>
          <p:grpSp>
            <p:nvGrpSpPr>
              <p:cNvPr id="190" name="그룹 189"/>
              <p:cNvGrpSpPr/>
              <p:nvPr/>
            </p:nvGrpSpPr>
            <p:grpSpPr>
              <a:xfrm>
                <a:off x="7443927" y="4284459"/>
                <a:ext cx="1810512" cy="1695211"/>
                <a:chOff x="615398" y="4422482"/>
                <a:chExt cx="1810512" cy="1695211"/>
              </a:xfrm>
            </p:grpSpPr>
            <p:sp>
              <p:nvSpPr>
                <p:cNvPr id="191" name="양쪽 모서리가 둥근 사각형 190"/>
                <p:cNvSpPr/>
                <p:nvPr/>
              </p:nvSpPr>
              <p:spPr>
                <a:xfrm>
                  <a:off x="615398" y="4649639"/>
                  <a:ext cx="1810512" cy="1451429"/>
                </a:xfrm>
                <a:prstGeom prst="round2SameRect">
                  <a:avLst>
                    <a:gd name="adj1" fmla="val 7218"/>
                    <a:gd name="adj2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92" name="양쪽 모서리가 둥근 사각형 191"/>
                <p:cNvSpPr/>
                <p:nvPr/>
              </p:nvSpPr>
              <p:spPr>
                <a:xfrm>
                  <a:off x="615398" y="4735902"/>
                  <a:ext cx="1810512" cy="1381791"/>
                </a:xfrm>
                <a:prstGeom prst="round2SameRect">
                  <a:avLst>
                    <a:gd name="adj1" fmla="val 7218"/>
                    <a:gd name="adj2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93" name="사다리꼴 192"/>
                <p:cNvSpPr/>
                <p:nvPr/>
              </p:nvSpPr>
              <p:spPr>
                <a:xfrm>
                  <a:off x="624022" y="4422482"/>
                  <a:ext cx="1110268" cy="304272"/>
                </a:xfrm>
                <a:prstGeom prst="trapezoid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194" name="그룹 154"/>
                <p:cNvGrpSpPr/>
                <p:nvPr/>
              </p:nvGrpSpPr>
              <p:grpSpPr>
                <a:xfrm>
                  <a:off x="748211" y="4786581"/>
                  <a:ext cx="1542010" cy="1210585"/>
                  <a:chOff x="748211" y="4795207"/>
                  <a:chExt cx="1542010" cy="1210585"/>
                </a:xfrm>
              </p:grpSpPr>
              <p:sp>
                <p:nvSpPr>
                  <p:cNvPr id="195" name="모서리가 둥근 직사각형 153"/>
                  <p:cNvSpPr/>
                  <p:nvPr/>
                </p:nvSpPr>
                <p:spPr>
                  <a:xfrm>
                    <a:off x="751086" y="5125886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종이 컵</a:t>
                    </a:r>
                  </a:p>
                </p:txBody>
              </p:sp>
              <p:sp>
                <p:nvSpPr>
                  <p:cNvPr id="196" name="모서리가 둥근 직사각형 153"/>
                  <p:cNvSpPr/>
                  <p:nvPr/>
                </p:nvSpPr>
                <p:spPr>
                  <a:xfrm>
                    <a:off x="751086" y="5445926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낱장 종이</a:t>
                    </a:r>
                  </a:p>
                </p:txBody>
              </p:sp>
              <p:sp>
                <p:nvSpPr>
                  <p:cNvPr id="197" name="모서리가 둥근 직사각형 153"/>
                  <p:cNvSpPr/>
                  <p:nvPr/>
                </p:nvSpPr>
                <p:spPr>
                  <a:xfrm>
                    <a:off x="751086" y="5765966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구긴 종이</a:t>
                    </a:r>
                  </a:p>
                </p:txBody>
              </p:sp>
              <p:sp>
                <p:nvSpPr>
                  <p:cNvPr id="198" name="모서리가 둥근 직사각형 153"/>
                  <p:cNvSpPr/>
                  <p:nvPr/>
                </p:nvSpPr>
                <p:spPr>
                  <a:xfrm>
                    <a:off x="748211" y="4795207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각 입체 종이</a:t>
                    </a:r>
                  </a:p>
                </p:txBody>
              </p:sp>
            </p:grpSp>
          </p:grpSp>
          <p:grpSp>
            <p:nvGrpSpPr>
              <p:cNvPr id="201" name="그룹 200"/>
              <p:cNvGrpSpPr/>
              <p:nvPr/>
            </p:nvGrpSpPr>
            <p:grpSpPr>
              <a:xfrm>
                <a:off x="9802532" y="4284459"/>
                <a:ext cx="1810512" cy="1046819"/>
                <a:chOff x="615398" y="4422482"/>
                <a:chExt cx="1810512" cy="1046819"/>
              </a:xfrm>
            </p:grpSpPr>
            <p:sp>
              <p:nvSpPr>
                <p:cNvPr id="202" name="양쪽 모서리가 둥근 사각형 201"/>
                <p:cNvSpPr/>
                <p:nvPr/>
              </p:nvSpPr>
              <p:spPr>
                <a:xfrm>
                  <a:off x="615398" y="4649638"/>
                  <a:ext cx="1810512" cy="819663"/>
                </a:xfrm>
                <a:prstGeom prst="round2SameRect">
                  <a:avLst>
                    <a:gd name="adj1" fmla="val 7218"/>
                    <a:gd name="adj2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03" name="양쪽 모서리가 둥근 사각형 202"/>
                <p:cNvSpPr/>
                <p:nvPr/>
              </p:nvSpPr>
              <p:spPr>
                <a:xfrm>
                  <a:off x="615398" y="4735903"/>
                  <a:ext cx="1810512" cy="708459"/>
                </a:xfrm>
                <a:prstGeom prst="round2SameRect">
                  <a:avLst>
                    <a:gd name="adj1" fmla="val 7218"/>
                    <a:gd name="adj2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04" name="사다리꼴 203"/>
                <p:cNvSpPr/>
                <p:nvPr/>
              </p:nvSpPr>
              <p:spPr>
                <a:xfrm>
                  <a:off x="624022" y="4422482"/>
                  <a:ext cx="1110268" cy="304272"/>
                </a:xfrm>
                <a:prstGeom prst="trapezoid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spc="-7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grpSp>
              <p:nvGrpSpPr>
                <p:cNvPr id="205" name="그룹 154"/>
                <p:cNvGrpSpPr/>
                <p:nvPr/>
              </p:nvGrpSpPr>
              <p:grpSpPr>
                <a:xfrm>
                  <a:off x="748211" y="4786581"/>
                  <a:ext cx="1542010" cy="570505"/>
                  <a:chOff x="748211" y="4795207"/>
                  <a:chExt cx="1542010" cy="570505"/>
                </a:xfrm>
              </p:grpSpPr>
              <p:sp>
                <p:nvSpPr>
                  <p:cNvPr id="206" name="모서리가 둥근 직사각형 153"/>
                  <p:cNvSpPr/>
                  <p:nvPr/>
                </p:nvSpPr>
                <p:spPr>
                  <a:xfrm>
                    <a:off x="751086" y="5125886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네모 전지</a:t>
                    </a:r>
                  </a:p>
                </p:txBody>
              </p:sp>
              <p:sp>
                <p:nvSpPr>
                  <p:cNvPr id="209" name="모서리가 둥근 직사각형 153"/>
                  <p:cNvSpPr/>
                  <p:nvPr/>
                </p:nvSpPr>
                <p:spPr>
                  <a:xfrm>
                    <a:off x="748211" y="4795207"/>
                    <a:ext cx="1539135" cy="23982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spc="-70" dirty="0">
                        <a:ln w="3175">
                          <a:solidFill>
                            <a:schemeClr val="bg1">
                              <a:lumMod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동그란 전지</a:t>
                    </a:r>
                  </a:p>
                </p:txBody>
              </p:sp>
            </p:grpSp>
          </p:grpSp>
          <p:grpSp>
            <p:nvGrpSpPr>
              <p:cNvPr id="223" name="그룹 222"/>
              <p:cNvGrpSpPr/>
              <p:nvPr/>
            </p:nvGrpSpPr>
            <p:grpSpPr>
              <a:xfrm>
                <a:off x="1131453" y="2976114"/>
                <a:ext cx="9415897" cy="1587256"/>
                <a:chOff x="1131453" y="2976114"/>
                <a:chExt cx="9415897" cy="1587256"/>
              </a:xfrm>
            </p:grpSpPr>
            <p:cxnSp>
              <p:nvCxnSpPr>
                <p:cNvPr id="108" name="직선 연결선 107"/>
                <p:cNvCxnSpPr/>
                <p:nvPr/>
              </p:nvCxnSpPr>
              <p:spPr>
                <a:xfrm rot="5400000">
                  <a:off x="5123422" y="3698718"/>
                  <a:ext cx="1447892" cy="2684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</p:cxnSp>
            <p:cxnSp>
              <p:nvCxnSpPr>
                <p:cNvPr id="117" name="연결선: 꺾임 27"/>
                <p:cNvCxnSpPr/>
                <p:nvPr/>
              </p:nvCxnSpPr>
              <p:spPr>
                <a:xfrm>
                  <a:off x="1131453" y="3309291"/>
                  <a:ext cx="9415897" cy="30809"/>
                </a:xfrm>
                <a:prstGeom prst="straightConnector1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</p:cxnSp>
            <p:cxnSp>
              <p:nvCxnSpPr>
                <p:cNvPr id="48" name="직선 연결선 47"/>
                <p:cNvCxnSpPr/>
                <p:nvPr/>
              </p:nvCxnSpPr>
              <p:spPr>
                <a:xfrm rot="16200000" flipH="1">
                  <a:off x="580001" y="3870599"/>
                  <a:ext cx="1132242" cy="3511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</p:cxnSp>
            <p:cxnSp>
              <p:nvCxnSpPr>
                <p:cNvPr id="107" name="직선 연결선 106"/>
                <p:cNvCxnSpPr/>
                <p:nvPr/>
              </p:nvCxnSpPr>
              <p:spPr>
                <a:xfrm rot="16200000" flipH="1">
                  <a:off x="2877258" y="3938298"/>
                  <a:ext cx="1243488" cy="6655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</p:cxnSp>
            <p:cxnSp>
              <p:nvCxnSpPr>
                <p:cNvPr id="111" name="직선 연결선 110"/>
                <p:cNvCxnSpPr/>
                <p:nvPr/>
              </p:nvCxnSpPr>
              <p:spPr>
                <a:xfrm rot="5400000">
                  <a:off x="9954760" y="3913102"/>
                  <a:ext cx="1152532" cy="9983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</p:cxnSp>
            <p:sp>
              <p:nvSpPr>
                <p:cNvPr id="79" name="모서리가 둥근 직사각형 153"/>
                <p:cNvSpPr/>
                <p:nvPr/>
              </p:nvSpPr>
              <p:spPr>
                <a:xfrm>
                  <a:off x="4964756" y="3620488"/>
                  <a:ext cx="1798155" cy="33053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9E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유리</a:t>
                  </a:r>
                </a:p>
              </p:txBody>
            </p:sp>
            <p:sp>
              <p:nvSpPr>
                <p:cNvPr id="106" name="모서리가 둥근 직사각형 153"/>
                <p:cNvSpPr/>
                <p:nvPr/>
              </p:nvSpPr>
              <p:spPr>
                <a:xfrm>
                  <a:off x="2622505" y="3620488"/>
                  <a:ext cx="1798155" cy="33053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9E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캔</a:t>
                  </a:r>
                </a:p>
              </p:txBody>
            </p:sp>
            <p:cxnSp>
              <p:nvCxnSpPr>
                <p:cNvPr id="124" name="직선 연결선 123"/>
                <p:cNvCxnSpPr/>
                <p:nvPr/>
              </p:nvCxnSpPr>
              <p:spPr>
                <a:xfrm rot="16200000" flipH="1">
                  <a:off x="7540644" y="3928509"/>
                  <a:ext cx="1205061" cy="1453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</p:cxnSp>
            <p:sp>
              <p:nvSpPr>
                <p:cNvPr id="110" name="모서리가 둥근 직사각형 153"/>
                <p:cNvSpPr/>
                <p:nvPr/>
              </p:nvSpPr>
              <p:spPr>
                <a:xfrm>
                  <a:off x="7263862" y="3611865"/>
                  <a:ext cx="1798155" cy="33053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9E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spc="-70" dirty="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종이</a:t>
                  </a:r>
                </a:p>
              </p:txBody>
            </p:sp>
          </p:grpSp>
          <p:sp>
            <p:nvSpPr>
              <p:cNvPr id="105" name="모서리가 둥근 직사각형 153"/>
              <p:cNvSpPr/>
              <p:nvPr/>
            </p:nvSpPr>
            <p:spPr>
              <a:xfrm>
                <a:off x="9666510" y="3620488"/>
                <a:ext cx="1798155" cy="330536"/>
              </a:xfrm>
              <a:prstGeom prst="roundRect">
                <a:avLst>
                  <a:gd name="adj" fmla="val 50000"/>
                </a:avLst>
              </a:prstGeom>
              <a:solidFill>
                <a:srgbClr val="509E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70" dirty="0" err="1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폐건전지</a:t>
                </a:r>
                <a:endParaRPr lang="ko-KR" altLang="en-US" sz="1400" spc="-7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4" name="모서리가 둥근 직사각형 153"/>
            <p:cNvSpPr/>
            <p:nvPr/>
          </p:nvSpPr>
          <p:spPr>
            <a:xfrm>
              <a:off x="263002" y="3620488"/>
              <a:ext cx="1798155" cy="330536"/>
            </a:xfrm>
            <a:prstGeom prst="roundRect">
              <a:avLst>
                <a:gd name="adj" fmla="val 50000"/>
              </a:avLst>
            </a:prstGeom>
            <a:solidFill>
              <a:srgbClr val="509E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7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플라스틱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1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974900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시행착오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799081"/>
            <a:ext cx="153247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분류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4420811"/>
            <a:ext cx="3994683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400" spc="-1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</a:t>
            </a:r>
            <a:r>
              <a:rPr lang="ko-KR" altLang="en-US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구하기</a:t>
            </a:r>
            <a:endParaRPr lang="en-US" altLang="ko-KR" sz="4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5339259"/>
            <a:ext cx="286616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학습 시행착오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3748" y="5998569"/>
            <a:ext cx="37029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79998" y="6060125"/>
            <a:ext cx="182101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현실과의 타협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788951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주제선정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79998" y="3799081"/>
            <a:ext cx="313707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무엇을 구현하고 싶었는가</a:t>
            </a:r>
            <a:r>
              <a:rPr lang="en-US" altLang="ko-KR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0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8000" y="377403"/>
            <a:ext cx="6040115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데이터셋을</a:t>
            </a: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어떻게 구해야 할까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6CF7BB-B20F-48B6-B0BB-CF3298269653}"/>
              </a:ext>
            </a:extLst>
          </p:cNvPr>
          <p:cNvGrpSpPr/>
          <p:nvPr/>
        </p:nvGrpSpPr>
        <p:grpSpPr>
          <a:xfrm>
            <a:off x="1401455" y="2298623"/>
            <a:ext cx="3803655" cy="3600000"/>
            <a:chOff x="1437207" y="2386542"/>
            <a:chExt cx="3803655" cy="3600000"/>
          </a:xfrm>
        </p:grpSpPr>
        <p:sp>
          <p:nvSpPr>
            <p:cNvPr id="5" name="타원 4"/>
            <p:cNvSpPr/>
            <p:nvPr/>
          </p:nvSpPr>
          <p:spPr>
            <a:xfrm>
              <a:off x="1539036" y="2386542"/>
              <a:ext cx="3600000" cy="360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460448C-19EC-4BBF-9881-1F63EE059894}"/>
                </a:ext>
              </a:extLst>
            </p:cNvPr>
            <p:cNvSpPr/>
            <p:nvPr/>
          </p:nvSpPr>
          <p:spPr>
            <a:xfrm>
              <a:off x="1709683" y="2576102"/>
              <a:ext cx="3258706" cy="3221310"/>
            </a:xfrm>
            <a:prstGeom prst="ellipse">
              <a:avLst/>
            </a:prstGeom>
            <a:solidFill>
              <a:srgbClr val="DEEBF7"/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37207" y="3510033"/>
              <a:ext cx="3803655" cy="1093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latin typeface="나눔스퀘어 Bold" pitchFamily="50" charset="-127"/>
                  <a:ea typeface="나눔스퀘어 Bold" pitchFamily="50" charset="-127"/>
                </a:rPr>
                <a:t>직접수집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90BBA7-1269-4AD4-B3E1-34F3FC14C290}"/>
              </a:ext>
            </a:extLst>
          </p:cNvPr>
          <p:cNvGrpSpPr/>
          <p:nvPr/>
        </p:nvGrpSpPr>
        <p:grpSpPr>
          <a:xfrm>
            <a:off x="6951138" y="2298623"/>
            <a:ext cx="3803655" cy="3600000"/>
            <a:chOff x="6951138" y="2386542"/>
            <a:chExt cx="3803655" cy="3600000"/>
          </a:xfrm>
        </p:grpSpPr>
        <p:sp>
          <p:nvSpPr>
            <p:cNvPr id="10" name="타원 9"/>
            <p:cNvSpPr/>
            <p:nvPr/>
          </p:nvSpPr>
          <p:spPr>
            <a:xfrm>
              <a:off x="7052964" y="2386542"/>
              <a:ext cx="3600000" cy="3600000"/>
            </a:xfrm>
            <a:prstGeom prst="ellipse">
              <a:avLst/>
            </a:prstGeom>
            <a:solidFill>
              <a:srgbClr val="1F6879"/>
            </a:solidFill>
            <a:ln>
              <a:solidFill>
                <a:srgbClr val="BDE0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7E8EAA-E895-4E6A-8DDA-A01D045E74E8}"/>
                </a:ext>
              </a:extLst>
            </p:cNvPr>
            <p:cNvSpPr/>
            <p:nvPr/>
          </p:nvSpPr>
          <p:spPr>
            <a:xfrm>
              <a:off x="7223611" y="2575887"/>
              <a:ext cx="3258706" cy="3221310"/>
            </a:xfrm>
            <a:prstGeom prst="ellipse">
              <a:avLst/>
            </a:prstGeom>
            <a:solidFill>
              <a:srgbClr val="1F6879"/>
            </a:solidFill>
            <a:ln w="158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51138" y="3593453"/>
              <a:ext cx="3803655" cy="10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400" dirty="0">
                  <a:solidFill>
                    <a:schemeClr val="bg1">
                      <a:lumMod val="9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웹 </a:t>
              </a:r>
              <a:r>
                <a:rPr lang="ko-KR" altLang="en-US" sz="4400" dirty="0" err="1">
                  <a:solidFill>
                    <a:schemeClr val="bg1">
                      <a:lumMod val="9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크롤링</a:t>
              </a:r>
              <a:endParaRPr lang="ko-KR" altLang="en-US" sz="4400" dirty="0">
                <a:solidFill>
                  <a:schemeClr val="bg1">
                    <a:lumMod val="9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735364B6-E2E5-4CBE-B4F6-18D92AE1D7C3}"/>
              </a:ext>
            </a:extLst>
          </p:cNvPr>
          <p:cNvSpPr/>
          <p:nvPr/>
        </p:nvSpPr>
        <p:spPr>
          <a:xfrm>
            <a:off x="5509700" y="3639661"/>
            <a:ext cx="1136847" cy="1093761"/>
          </a:xfrm>
          <a:prstGeom prst="mathMultiply">
            <a:avLst/>
          </a:prstGeom>
          <a:solidFill>
            <a:srgbClr val="86C0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7D647F-0DCC-461E-BB6D-ADF6EA1A4C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BD02A-21B8-402D-B7F5-2D2194FAE287}"/>
              </a:ext>
            </a:extLst>
          </p:cNvPr>
          <p:cNvSpPr txBox="1"/>
          <p:nvPr/>
        </p:nvSpPr>
        <p:spPr>
          <a:xfrm>
            <a:off x="2095786" y="2465485"/>
            <a:ext cx="8202303" cy="335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크롤링을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할 경우 대부분 정면에서 찍힌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사진이많고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안에 내용물이 있는 제품의 사진이 많았다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즉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크롤링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할 경우 다양한 각도에서 찍은 물체의 특징을 부각시킬 만한 데이터가 부족하다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8000" y="377403"/>
            <a:ext cx="833562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77C572-B6FA-4A5B-9BA2-2D7DEA86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068" y="1591731"/>
            <a:ext cx="4735689" cy="47356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142FCD-662A-4FC2-AF72-B25DF56D8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08" y="1591731"/>
            <a:ext cx="4709316" cy="47093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1565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80395" y="2982252"/>
            <a:ext cx="78312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따라서 직접 각 물체 클래스 별 특징적인 부분을 부각시키는 사진을 직접 찍는 것이 더 좋은 학습 결과를 만드는데 도움이 될 것이라 판단했다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82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8000" y="377403"/>
            <a:ext cx="1311256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하앍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103173" y="2744859"/>
            <a:ext cx="7985654" cy="1228780"/>
            <a:chOff x="6063724" y="1815397"/>
            <a:chExt cx="5558050" cy="1231106"/>
          </a:xfrm>
        </p:grpSpPr>
        <p:sp>
          <p:nvSpPr>
            <p:cNvPr id="7" name="직사각형 6"/>
            <p:cNvSpPr/>
            <p:nvPr/>
          </p:nvSpPr>
          <p:spPr>
            <a:xfrm>
              <a:off x="6063724" y="1815397"/>
              <a:ext cx="437620" cy="12311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31409" y="2039946"/>
              <a:ext cx="4694946" cy="925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4800" spc="-15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</a:t>
              </a:r>
              <a:r>
                <a:rPr lang="en-US" altLang="ko-KR" sz="4400" b="1" spc="-15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  <a:r>
                <a:rPr lang="ko-KR" altLang="en-US" sz="4400" spc="-150" dirty="0" smtClea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이제 </a:t>
              </a:r>
              <a:r>
                <a:rPr lang="ko-KR" altLang="en-US" sz="6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삽질</a:t>
              </a:r>
              <a:r>
                <a:rPr lang="ko-KR" altLang="en-US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</a:t>
              </a:r>
              <a:r>
                <a:rPr lang="ko-KR" altLang="en-US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시작</a:t>
              </a:r>
              <a:r>
                <a:rPr lang="ko-KR" altLang="en-US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하지</a:t>
              </a:r>
              <a:r>
                <a:rPr lang="en-US" altLang="ko-KR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….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184154" y="1815397"/>
              <a:ext cx="437620" cy="12311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39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24850" y="4743449"/>
            <a:ext cx="1714499" cy="171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75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6333" y="682387"/>
            <a:ext cx="1317867" cy="135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73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35109" y="2339377"/>
            <a:ext cx="1494166" cy="149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7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3431" y="2848883"/>
            <a:ext cx="2219144" cy="221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528000" y="377403"/>
            <a:ext cx="2827697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방법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70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395729" y="1009651"/>
            <a:ext cx="1662921" cy="183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65225" y="1017557"/>
            <a:ext cx="1354168" cy="135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72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889343" y="1335476"/>
            <a:ext cx="1512499" cy="151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76" name="Picture 1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22176" y="2016873"/>
            <a:ext cx="1331074" cy="184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05425" y="3829050"/>
            <a:ext cx="16478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171950" y="3829050"/>
            <a:ext cx="113347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153525" y="2847975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8" name="Picture 8" descr="ì½ì§ì ëí ì´ë¯¸ì§ ê²ìê²°ê³¼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15770" y="1169237"/>
            <a:ext cx="3701596" cy="5287994"/>
          </a:xfrm>
          <a:prstGeom prst="rect">
            <a:avLst/>
          </a:prstGeom>
          <a:noFill/>
        </p:spPr>
      </p:pic>
      <p:pic>
        <p:nvPicPr>
          <p:cNvPr id="8198" name="Picture 6" descr="C:\Users\Administrator\Desktop\사진추가\101 동그란캔\20190310_155638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924674" y="876301"/>
            <a:ext cx="1971675" cy="1971675"/>
          </a:xfrm>
          <a:prstGeom prst="rect">
            <a:avLst/>
          </a:prstGeom>
          <a:noFill/>
        </p:spPr>
      </p:pic>
      <p:pic>
        <p:nvPicPr>
          <p:cNvPr id="92174" name="Picture 14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853386" y="5229228"/>
            <a:ext cx="1328464" cy="132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 descr="C:\Users\Administrator\Desktop\사진추가\102 네모난캔\20190310_153450.jp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4552951" y="4962526"/>
            <a:ext cx="1476374" cy="1476374"/>
          </a:xfrm>
          <a:prstGeom prst="rect">
            <a:avLst/>
          </a:prstGeom>
          <a:noFill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953250" y="504825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0020300" y="4743450"/>
            <a:ext cx="20002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0487026" y="2847976"/>
            <a:ext cx="1200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그림 14" descr="2134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06345" y="2753447"/>
            <a:ext cx="4285655" cy="4295053"/>
          </a:xfrm>
          <a:prstGeom prst="rect">
            <a:avLst/>
          </a:prstGeom>
          <a:ln>
            <a:noFill/>
          </a:ln>
          <a:scene3d>
            <a:camera prst="orthographicFront"/>
            <a:lightRig rig="freezing" dir="t">
              <a:rot lat="0" lon="0" rev="0"/>
            </a:lightRig>
          </a:scene3d>
          <a:sp3d prstMaterial="metal">
            <a:bevelT w="95250" h="101600"/>
          </a:sp3d>
        </p:spPr>
      </p:pic>
    </p:spTree>
    <p:extLst>
      <p:ext uri="{BB962C8B-B14F-4D97-AF65-F5344CB8AC3E}">
        <p14:creationId xmlns:p14="http://schemas.microsoft.com/office/powerpoint/2010/main" val="13932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974900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시행착오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799081"/>
            <a:ext cx="153247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분류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4569170"/>
            <a:ext cx="210955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</a:t>
            </a:r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구하기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5171564"/>
            <a:ext cx="5264262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학습 시행착오</a:t>
            </a:r>
            <a:endParaRPr lang="en-US" altLang="ko-KR" sz="4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3748" y="5998569"/>
            <a:ext cx="37029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79998" y="6060125"/>
            <a:ext cx="182101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현실과의 타협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2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8000" y="377403"/>
            <a:ext cx="4570162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시도 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VGG9 (32 x 32)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4923" y="1302603"/>
            <a:ext cx="5212080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0115" y="1311227"/>
            <a:ext cx="5212080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80395" y="1298000"/>
            <a:ext cx="78312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학습이 안됨 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그래서 데이터의 밸런스를 맞추기 위해 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데이터셋을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조금 수정 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데이터가 너무 부족한 클래스 빼기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사진이 많은 클래스 사진 줄이기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그리고 신경망의 문제일 수도 있으니 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VGG16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으로 학습을 시도</a:t>
            </a:r>
          </a:p>
        </p:txBody>
      </p:sp>
    </p:spTree>
    <p:extLst>
      <p:ext uri="{BB962C8B-B14F-4D97-AF65-F5344CB8AC3E}">
        <p14:creationId xmlns:p14="http://schemas.microsoft.com/office/powerpoint/2010/main" val="385130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92" y="1299195"/>
            <a:ext cx="7958217" cy="54418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8000" y="377403"/>
            <a:ext cx="4828245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시도 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VGG16 (32</a:t>
            </a: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32)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80395" y="1648976"/>
            <a:ext cx="78312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학습은 됨 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하지만 테스트에서 결과가 일정치 않음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신경망에는 문제가 없다고 판단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데이터셋의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문제점을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찾기위해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여러가지 방법으로 다시 학습을 시도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18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8000" y="377403"/>
            <a:ext cx="1226298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시도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7" y="1367093"/>
            <a:ext cx="11064240" cy="5157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80395" y="1648976"/>
            <a:ext cx="78312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VGG9 (64 x 64)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학습결과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학습 이미지의 화질의 문제는 아니라고 판단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대분류별로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학습한 결과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확실히 결과가 일정치 않은 것이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FF00"/>
                </a:solidFill>
                <a:latin typeface="나눔스퀘어 Bold" pitchFamily="50" charset="-127"/>
                <a:ea typeface="나눔스퀘어 Bold" pitchFamily="50" charset="-127"/>
              </a:rPr>
              <a:t>데이터의 품질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에 문제가 있다고 판단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무엇이 문제인지 눈으로 확인하기 위해 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FF00"/>
                </a:solidFill>
                <a:latin typeface="나눔스퀘어 Bold" pitchFamily="50" charset="-127"/>
                <a:ea typeface="나눔스퀘어 Bold" pitchFamily="50" charset="-127"/>
              </a:rPr>
              <a:t>새로운 방식의 신경망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을 도입</a:t>
            </a:r>
          </a:p>
        </p:txBody>
      </p:sp>
    </p:spTree>
    <p:extLst>
      <p:ext uri="{BB962C8B-B14F-4D97-AF65-F5344CB8AC3E}">
        <p14:creationId xmlns:p14="http://schemas.microsoft.com/office/powerpoint/2010/main" val="18421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8000" y="377403"/>
            <a:ext cx="298318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RCNN</a:t>
            </a: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 도입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59" y="1236796"/>
            <a:ext cx="9126682" cy="53080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80395" y="2323228"/>
            <a:ext cx="78312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RCNN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은 신경망이 물체를 인식한 부분을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바운딩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박스</a:t>
            </a:r>
            <a:r>
              <a:rPr lang="en-US" altLang="ko-KR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(region)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으로 보여주니까</a:t>
            </a:r>
            <a:endParaRPr lang="en-US" altLang="ko-KR" sz="2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FF00"/>
                </a:solidFill>
                <a:latin typeface="나눔스퀘어 Bold" pitchFamily="50" charset="-127"/>
                <a:ea typeface="나눔스퀘어 Bold" pitchFamily="50" charset="-127"/>
              </a:rPr>
              <a:t>우리 </a:t>
            </a:r>
            <a:r>
              <a:rPr lang="ko-KR" altLang="en-US" sz="2800" dirty="0" err="1">
                <a:solidFill>
                  <a:srgbClr val="FFFF00"/>
                </a:solidFill>
                <a:latin typeface="나눔스퀘어 Bold" pitchFamily="50" charset="-127"/>
                <a:ea typeface="나눔스퀘어 Bold" pitchFamily="50" charset="-127"/>
              </a:rPr>
              <a:t>데이터셋의</a:t>
            </a:r>
            <a:r>
              <a:rPr lang="ko-KR" altLang="en-US" sz="2800" dirty="0">
                <a:solidFill>
                  <a:srgbClr val="FFFF00"/>
                </a:solidFill>
                <a:latin typeface="나눔스퀘어 Bold" pitchFamily="50" charset="-127"/>
                <a:ea typeface="나눔스퀘어 Bold" pitchFamily="50" charset="-127"/>
              </a:rPr>
              <a:t> 문제점을</a:t>
            </a:r>
            <a:endParaRPr lang="en-US" altLang="ko-KR" sz="2800" dirty="0">
              <a:solidFill>
                <a:srgbClr val="FFFF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FF00"/>
                </a:solidFill>
                <a:latin typeface="나눔스퀘어 Bold" pitchFamily="50" charset="-127"/>
                <a:ea typeface="나눔스퀘어 Bold" pitchFamily="50" charset="-127"/>
              </a:rPr>
              <a:t>눈으로 확인할 수 있겠구나 </a:t>
            </a:r>
            <a:r>
              <a:rPr lang="en-US" altLang="ko-KR" sz="2800" dirty="0">
                <a:solidFill>
                  <a:srgbClr val="FFFF00"/>
                </a:solidFill>
                <a:latin typeface="나눔스퀘어 Bold" pitchFamily="50" charset="-127"/>
                <a:ea typeface="나눔스퀘어 Bold" pitchFamily="50" charset="-127"/>
              </a:rPr>
              <a:t>!!!</a:t>
            </a:r>
            <a:endParaRPr lang="ko-KR" altLang="en-US" sz="2800" dirty="0">
              <a:solidFill>
                <a:srgbClr val="FFFF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4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46" y="176402"/>
            <a:ext cx="5161374" cy="3826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8000" y="377403"/>
            <a:ext cx="2218556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 확인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81146" y="3801573"/>
            <a:ext cx="3115079" cy="305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그림 4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995" y="2615401"/>
            <a:ext cx="2803005" cy="2750228"/>
          </a:xfrm>
          <a:prstGeom prst="rect">
            <a:avLst/>
          </a:prstGeom>
        </p:spPr>
      </p:pic>
      <p:pic>
        <p:nvPicPr>
          <p:cNvPr id="6" name="그림 5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10" y="1030414"/>
            <a:ext cx="3512186" cy="3403561"/>
          </a:xfrm>
          <a:prstGeom prst="rect">
            <a:avLst/>
          </a:prstGeom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3364303" y="2956181"/>
            <a:ext cx="3809646" cy="373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 descr="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515" y="3949629"/>
            <a:ext cx="2867666" cy="2778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55087" y="3061725"/>
            <a:ext cx="3077376" cy="157493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44802" y="3479857"/>
            <a:ext cx="2179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배경을 학습</a:t>
            </a:r>
            <a:endParaRPr lang="ko-KR" altLang="en-US" sz="2800" dirty="0">
              <a:solidFill>
                <a:srgbClr val="FFFF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79900" y="3893656"/>
            <a:ext cx="2221118" cy="2682635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073166" y="4030082"/>
            <a:ext cx="2179169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물체의</a:t>
            </a:r>
            <a:endParaRPr lang="en-US" altLang="ko-KR" sz="24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각도 때문에 </a:t>
            </a:r>
            <a:endParaRPr lang="en-US" altLang="ko-KR" sz="24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정확한 위치를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못찾음</a:t>
            </a:r>
            <a:endParaRPr lang="en-US" altLang="ko-KR" sz="24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F19ECB-33EE-47D7-A97B-2BA4D261C241}"/>
              </a:ext>
            </a:extLst>
          </p:cNvPr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rgbClr val="86C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1ED93-2449-4E2D-B971-6FC32FC44F0F}"/>
              </a:ext>
            </a:extLst>
          </p:cNvPr>
          <p:cNvSpPr txBox="1"/>
          <p:nvPr/>
        </p:nvSpPr>
        <p:spPr>
          <a:xfrm>
            <a:off x="1594782" y="2002063"/>
            <a:ext cx="257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배경을 학습</a:t>
            </a:r>
            <a:endParaRPr lang="ko-KR" altLang="en-US" sz="2800" dirty="0">
              <a:solidFill>
                <a:srgbClr val="FFFF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75179-9801-409A-9F44-60E818BB6135}"/>
              </a:ext>
            </a:extLst>
          </p:cNvPr>
          <p:cNvSpPr txBox="1"/>
          <p:nvPr/>
        </p:nvSpPr>
        <p:spPr>
          <a:xfrm>
            <a:off x="1302268" y="4232171"/>
            <a:ext cx="3157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각도에 의한 문제</a:t>
            </a:r>
            <a:endParaRPr lang="ko-KR" altLang="en-US" sz="2800" dirty="0">
              <a:solidFill>
                <a:srgbClr val="FFFF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A6BEA8-7AC4-4EC1-9D62-B17E83EF1ABB}"/>
              </a:ext>
            </a:extLst>
          </p:cNvPr>
          <p:cNvSpPr txBox="1"/>
          <p:nvPr/>
        </p:nvSpPr>
        <p:spPr>
          <a:xfrm>
            <a:off x="6290812" y="1728280"/>
            <a:ext cx="4672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배경의 영향을 최대한 줄일 수 있는 모델을 도입</a:t>
            </a:r>
            <a:endParaRPr lang="ko-KR" altLang="en-US" sz="2800" dirty="0">
              <a:solidFill>
                <a:srgbClr val="FFFF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50B5D-64B9-4BF2-A630-F65795484077}"/>
              </a:ext>
            </a:extLst>
          </p:cNvPr>
          <p:cNvSpPr txBox="1"/>
          <p:nvPr/>
        </p:nvSpPr>
        <p:spPr>
          <a:xfrm>
            <a:off x="6784006" y="4059416"/>
            <a:ext cx="3686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데이터셋의</a:t>
            </a:r>
            <a:r>
              <a:rPr lang="ko-KR" altLang="en-US" sz="2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물체의 각도를 일정하게 수정</a:t>
            </a:r>
            <a:endParaRPr lang="ko-KR" altLang="en-US" sz="2800" dirty="0">
              <a:solidFill>
                <a:srgbClr val="FFFF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오른쪽 화살표 27">
            <a:extLst>
              <a:ext uri="{FF2B5EF4-FFF2-40B4-BE49-F238E27FC236}">
                <a16:creationId xmlns:a16="http://schemas.microsoft.com/office/drawing/2014/main" id="{758F84F8-CD26-429D-AB0C-770B85FEC7D9}"/>
              </a:ext>
            </a:extLst>
          </p:cNvPr>
          <p:cNvSpPr/>
          <p:nvPr/>
        </p:nvSpPr>
        <p:spPr>
          <a:xfrm>
            <a:off x="4547020" y="2260749"/>
            <a:ext cx="1469572" cy="39116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7">
            <a:extLst>
              <a:ext uri="{FF2B5EF4-FFF2-40B4-BE49-F238E27FC236}">
                <a16:creationId xmlns:a16="http://schemas.microsoft.com/office/drawing/2014/main" id="{758F84F8-CD26-429D-AB0C-770B85FEC7D9}"/>
              </a:ext>
            </a:extLst>
          </p:cNvPr>
          <p:cNvSpPr/>
          <p:nvPr/>
        </p:nvSpPr>
        <p:spPr>
          <a:xfrm>
            <a:off x="4547020" y="4441974"/>
            <a:ext cx="1469572" cy="39116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5" grpId="0"/>
      <p:bldP spid="16" grpId="0" animBg="1"/>
      <p:bldP spid="17" grpId="0"/>
      <p:bldP spid="18" grpId="0"/>
      <p:bldP spid="20" grpId="0"/>
      <p:bldP spid="21" grpId="0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788951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주제선정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79998" y="3675256"/>
            <a:ext cx="5961568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무엇을 구현하고 싶었는가</a:t>
            </a:r>
            <a:r>
              <a:rPr lang="en-US" altLang="ko-KR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0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8000" y="377403"/>
            <a:ext cx="1849865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해결방법 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5554545" y="3740999"/>
            <a:ext cx="1036197" cy="382190"/>
          </a:xfrm>
          <a:prstGeom prst="rightArrow">
            <a:avLst/>
          </a:prstGeom>
          <a:solidFill>
            <a:srgbClr val="1568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E19048-75AB-47D2-A7FF-55FB3A60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62" y="1756085"/>
            <a:ext cx="4458478" cy="4458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2EF59F-0C42-40F1-B9B8-01BF380E8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45" y="1756085"/>
            <a:ext cx="4458478" cy="445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8000" y="377403"/>
            <a:ext cx="205985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해결방법 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620000" cy="571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620000" cy="571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620000" cy="571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4021" y="1408680"/>
            <a:ext cx="5262659" cy="1046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 pooling </a:t>
            </a: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계층을 넣어서 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33" y="3048000"/>
            <a:ext cx="1905000" cy="19050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554521" y="3883479"/>
            <a:ext cx="2094179" cy="440871"/>
          </a:xfrm>
          <a:prstGeom prst="rightArrow">
            <a:avLst/>
          </a:prstGeom>
          <a:solidFill>
            <a:srgbClr val="1568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71738" y="3584904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Max Pooling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14715" y="494561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원하는 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output =    2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x 2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41021" y="3421676"/>
            <a:ext cx="538843" cy="59431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47312" y="3423102"/>
            <a:ext cx="538843" cy="6123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35530" y="5703204"/>
            <a:ext cx="611782" cy="53134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72330" y="4590473"/>
            <a:ext cx="538843" cy="55024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L 도형 15"/>
          <p:cNvSpPr/>
          <p:nvPr/>
        </p:nvSpPr>
        <p:spPr>
          <a:xfrm rot="10800000">
            <a:off x="1622901" y="1717964"/>
            <a:ext cx="4574699" cy="4581236"/>
          </a:xfrm>
          <a:prstGeom prst="corner">
            <a:avLst>
              <a:gd name="adj1" fmla="val 36675"/>
              <a:gd name="adj2" fmla="val 12134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35907" y="2217003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배경 학습 </a:t>
            </a:r>
            <a:r>
              <a:rPr lang="en-US" altLang="ko-KR" sz="48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X</a:t>
            </a:r>
            <a:endParaRPr lang="ko-KR" altLang="en-US" sz="48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15834" y="1143000"/>
            <a:ext cx="228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(Region of interest)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78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8000" y="377403"/>
            <a:ext cx="205985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해결방법 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620000" cy="5715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25600" y="3408218"/>
            <a:ext cx="3999345" cy="289098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619" y="2761887"/>
            <a:ext cx="5040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그래서 저렇게 원하는 영역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배경을 제거하기 위해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을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학습시킬 </a:t>
            </a:r>
            <a:r>
              <a:rPr lang="en-US" altLang="ko-KR" sz="2400" u="sng" dirty="0">
                <a:latin typeface="나눔스퀘어 Bold" pitchFamily="50" charset="-127"/>
                <a:ea typeface="나눔스퀘어 Bold" pitchFamily="50" charset="-127"/>
              </a:rPr>
              <a:t>bounding box labeling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이 필요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위로 굽은 화살표 5"/>
          <p:cNvSpPr/>
          <p:nvPr/>
        </p:nvSpPr>
        <p:spPr>
          <a:xfrm>
            <a:off x="5624945" y="3509818"/>
            <a:ext cx="3555999" cy="1505527"/>
          </a:xfrm>
          <a:prstGeom prst="bentUpArrow">
            <a:avLst>
              <a:gd name="adj1" fmla="val 5460"/>
              <a:gd name="adj2" fmla="val 9482"/>
              <a:gd name="adj3" fmla="val 546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9955" y="538963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아하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…..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2721" y="5752006"/>
            <a:ext cx="425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그럼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저영역을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학습시킬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바운딩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박스 라벨을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일일히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4202" y="6029005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모든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데이터셋에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해줘야 하군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….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9955" y="5389632"/>
            <a:ext cx="5301182" cy="1008705"/>
          </a:xfrm>
          <a:prstGeom prst="round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44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8000" y="377403"/>
            <a:ext cx="4238340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모델이 적합할까</a:t>
            </a:r>
            <a:r>
              <a:rPr lang="en-US" altLang="ko-KR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0" y="1199360"/>
            <a:ext cx="10059804" cy="565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0715" y="4028680"/>
            <a:ext cx="2646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속도는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Yolo</a:t>
            </a:r>
          </a:p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정확도는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Faster RCNN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64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8000" y="377403"/>
            <a:ext cx="205985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해결방법 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sp>
        <p:nvSpPr>
          <p:cNvPr id="7" name="오른쪽 화살표 3">
            <a:extLst>
              <a:ext uri="{FF2B5EF4-FFF2-40B4-BE49-F238E27FC236}">
                <a16:creationId xmlns:a16="http://schemas.microsoft.com/office/drawing/2014/main" id="{3464F846-0AD1-41A4-9DD6-68C1AAFF14EB}"/>
              </a:ext>
            </a:extLst>
          </p:cNvPr>
          <p:cNvSpPr/>
          <p:nvPr/>
        </p:nvSpPr>
        <p:spPr>
          <a:xfrm>
            <a:off x="4479720" y="3900642"/>
            <a:ext cx="827757" cy="445918"/>
          </a:xfrm>
          <a:prstGeom prst="rightArrow">
            <a:avLst/>
          </a:prstGeom>
          <a:solidFill>
            <a:srgbClr val="1568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B7979A-622D-45A0-85A5-32DAFC6F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8" y="2228252"/>
            <a:ext cx="3790699" cy="37906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A11714-8C5E-4E42-9FD2-E8AC0D81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10" y="2413703"/>
            <a:ext cx="6337845" cy="34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9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974900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시행착오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799081"/>
            <a:ext cx="153247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분류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4569170"/>
            <a:ext cx="210955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</a:t>
            </a:r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구하기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5339259"/>
            <a:ext cx="286616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신경망 학습 시행착오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3748" y="5998569"/>
            <a:ext cx="37029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79998" y="5958527"/>
            <a:ext cx="3449662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현실과의 타협</a:t>
            </a:r>
            <a:endParaRPr lang="en-US" altLang="ko-KR" sz="4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2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8000" y="377403"/>
            <a:ext cx="2635337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현실과의 타협</a:t>
            </a:r>
            <a:endParaRPr lang="en-US" altLang="ko-KR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8756" y="1809279"/>
            <a:ext cx="4000469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CAPTCHA . . . . . .  </a:t>
            </a:r>
            <a:endParaRPr lang="ko-KR" altLang="en-US" sz="2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6669" y="3428024"/>
            <a:ext cx="401575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서버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구축 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 . . . . . </a:t>
            </a:r>
            <a:endParaRPr lang="ko-KR" altLang="en-US" sz="2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5082" y="5143102"/>
            <a:ext cx="4497768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시간이 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. . .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ㅜ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err="1" smtClean="0">
                <a:latin typeface="나눔스퀘어 Bold" pitchFamily="50" charset="-127"/>
                <a:ea typeface="나눔스퀘어 Bold" pitchFamily="50" charset="-127"/>
              </a:rPr>
              <a:t>ㅜ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ko-KR" altLang="en-US" sz="28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9550"/>
            <a:ext cx="12192000" cy="73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3491405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신경망</a:t>
            </a:r>
            <a:r>
              <a:rPr lang="en-US" altLang="ko-KR" sz="40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Flow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2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-477134" y="3020716"/>
            <a:ext cx="2235814" cy="2171160"/>
            <a:chOff x="-477134" y="3020716"/>
            <a:chExt cx="2235814" cy="21711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7134" y="3020716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860" y="3062281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8586" y="3094610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</p:grpSp>
      <p:sp>
        <p:nvSpPr>
          <p:cNvPr id="17" name="TextBox 16"/>
          <p:cNvSpPr txBox="1"/>
          <p:nvPr/>
        </p:nvSpPr>
        <p:spPr>
          <a:xfrm>
            <a:off x="1528000" y="377403"/>
            <a:ext cx="5220083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Faster R-CNN architecture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12"/>
          <p:cNvGrpSpPr/>
          <p:nvPr/>
        </p:nvGrpSpPr>
        <p:grpSpPr>
          <a:xfrm>
            <a:off x="714481" y="3020716"/>
            <a:ext cx="3532775" cy="2985089"/>
            <a:chOff x="714481" y="3020716"/>
            <a:chExt cx="3532775" cy="2985089"/>
          </a:xfrm>
        </p:grpSpPr>
        <p:grpSp>
          <p:nvGrpSpPr>
            <p:cNvPr id="8" name="그룹 1">
              <a:extLst>
                <a:ext uri="{FF2B5EF4-FFF2-40B4-BE49-F238E27FC236}">
                  <a16:creationId xmlns:a16="http://schemas.microsoft.com/office/drawing/2014/main" id="{EB604C13-ACCB-49D0-801A-0F554CB8D893}"/>
                </a:ext>
              </a:extLst>
            </p:cNvPr>
            <p:cNvGrpSpPr/>
            <p:nvPr/>
          </p:nvGrpSpPr>
          <p:grpSpPr>
            <a:xfrm>
              <a:off x="714481" y="3650499"/>
              <a:ext cx="1184587" cy="579751"/>
              <a:chOff x="714481" y="3650499"/>
              <a:chExt cx="1184587" cy="579751"/>
            </a:xfrm>
          </p:grpSpPr>
          <p:cxnSp>
            <p:nvCxnSpPr>
              <p:cNvPr id="14" name="직선 화살표 연결선 13"/>
              <p:cNvCxnSpPr/>
              <p:nvPr/>
            </p:nvCxnSpPr>
            <p:spPr>
              <a:xfrm>
                <a:off x="714481" y="4221015"/>
                <a:ext cx="1044199" cy="9235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tailEnd type="triangle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845895" y="3650499"/>
                <a:ext cx="1053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/>
                  <a:t>TF_record</a:t>
                </a:r>
                <a:endParaRPr lang="en-US" altLang="ko-KR" sz="1400" dirty="0"/>
              </a:p>
              <a:p>
                <a:r>
                  <a:rPr lang="en-US" altLang="ko-KR" sz="1400" dirty="0"/>
                  <a:t>converting</a:t>
                </a:r>
                <a:endParaRPr lang="ko-KR" altLang="en-US" sz="1400" dirty="0"/>
              </a:p>
            </p:txBody>
          </p:sp>
        </p:grpSp>
        <p:grpSp>
          <p:nvGrpSpPr>
            <p:cNvPr id="11" name="그룹 6">
              <a:extLst>
                <a:ext uri="{FF2B5EF4-FFF2-40B4-BE49-F238E27FC236}">
                  <a16:creationId xmlns:a16="http://schemas.microsoft.com/office/drawing/2014/main" id="{774FB2D6-18FA-4ECF-B6ED-6775D739136F}"/>
                </a:ext>
              </a:extLst>
            </p:cNvPr>
            <p:cNvGrpSpPr/>
            <p:nvPr/>
          </p:nvGrpSpPr>
          <p:grpSpPr>
            <a:xfrm>
              <a:off x="1099142" y="3020716"/>
              <a:ext cx="3148114" cy="2506646"/>
              <a:chOff x="1099142" y="3020716"/>
              <a:chExt cx="3148114" cy="250664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808055" y="3536744"/>
                <a:ext cx="389785" cy="199061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1000"/>
                      <a:lumOff val="99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scene3d>
                <a:camera prst="obliqueTopRight"/>
                <a:lightRig rig="threePt" dir="t"/>
              </a:scene3d>
              <a:sp3d>
                <a:bevelT w="0" h="4305300"/>
                <a:bevelB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9142" y="3020716"/>
                <a:ext cx="3148114" cy="2097266"/>
              </a:xfrm>
              <a:prstGeom prst="rect">
                <a:avLst/>
              </a:prstGeom>
              <a:effectLst>
                <a:glow rad="12700">
                  <a:schemeClr val="accent1">
                    <a:alpha val="40000"/>
                  </a:schemeClr>
                </a:glow>
              </a:effectLst>
              <a:scene3d>
                <a:camera prst="isometricOffAxis2Right">
                  <a:rot lat="1063043" lon="17220000" rev="0"/>
                </a:camera>
                <a:lightRig rig="threePt" dir="t"/>
              </a:scene3d>
              <a:sp3d>
                <a:bevelT w="0" h="6350"/>
              </a:sp3d>
            </p:spPr>
          </p:pic>
        </p:grpSp>
        <p:sp>
          <p:nvSpPr>
            <p:cNvPr id="6" name="직사각형 5"/>
            <p:cNvSpPr/>
            <p:nvPr/>
          </p:nvSpPr>
          <p:spPr>
            <a:xfrm>
              <a:off x="2032561" y="3536744"/>
              <a:ext cx="1265280" cy="134905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  <a:scene3d>
              <a:camera prst="isometricOffAxis2Righ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6755" y="3205228"/>
              <a:ext cx="877163" cy="369332"/>
            </a:xfrm>
            <a:prstGeom prst="rect">
              <a:avLst/>
            </a:prstGeom>
            <a:noFill/>
            <a:scene3d>
              <a:camera prst="isometricOffAxis2Right">
                <a:rot lat="1062000" lon="1722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건전지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99950" y="5482585"/>
              <a:ext cx="9666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TF_record</a:t>
              </a:r>
              <a:endParaRPr lang="en-US" altLang="ko-KR" sz="1400" dirty="0"/>
            </a:p>
            <a:p>
              <a:r>
                <a:rPr lang="en-US" altLang="ko-KR" sz="1400" dirty="0"/>
                <a:t>file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59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직사각형 166"/>
          <p:cNvSpPr/>
          <p:nvPr/>
        </p:nvSpPr>
        <p:spPr>
          <a:xfrm>
            <a:off x="0" y="4699221"/>
            <a:ext cx="12192000" cy="2158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0" y="4675366"/>
            <a:ext cx="12192000" cy="795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8000" y="377403"/>
            <a:ext cx="194796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TF-Record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8371399" y="2818546"/>
            <a:ext cx="3523706" cy="4055356"/>
            <a:chOff x="845" y="956"/>
            <a:chExt cx="2923" cy="3364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7" y="958"/>
              <a:ext cx="2919" cy="3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>
              <a:off x="1929" y="2476"/>
              <a:ext cx="807" cy="454"/>
            </a:xfrm>
            <a:prstGeom prst="rect">
              <a:avLst/>
            </a:pr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343 w 1343"/>
                <a:gd name="T1" fmla="*/ 64 h 854"/>
                <a:gd name="T2" fmla="*/ 1278 w 1343"/>
                <a:gd name="T3" fmla="*/ 0 h 854"/>
                <a:gd name="T4" fmla="*/ 65 w 1343"/>
                <a:gd name="T5" fmla="*/ 0 h 854"/>
                <a:gd name="T6" fmla="*/ 0 w 1343"/>
                <a:gd name="T7" fmla="*/ 64 h 854"/>
                <a:gd name="T8" fmla="*/ 0 w 1343"/>
                <a:gd name="T9" fmla="*/ 854 h 854"/>
                <a:gd name="T10" fmla="*/ 1343 w 1343"/>
                <a:gd name="T11" fmla="*/ 854 h 854"/>
                <a:gd name="T12" fmla="*/ 1343 w 1343"/>
                <a:gd name="T13" fmla="*/ 6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854">
                  <a:moveTo>
                    <a:pt x="1343" y="64"/>
                  </a:moveTo>
                  <a:cubicBezTo>
                    <a:pt x="1343" y="29"/>
                    <a:pt x="1313" y="0"/>
                    <a:pt x="127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lnTo>
                    <a:pt x="1343" y="64"/>
                  </a:lnTo>
                  <a:close/>
                </a:path>
              </a:pathLst>
            </a:custGeom>
            <a:solidFill>
              <a:srgbClr val="409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1136" y="2478"/>
              <a:ext cx="2393" cy="215"/>
            </a:xfrm>
            <a:custGeom>
              <a:avLst/>
              <a:gdLst>
                <a:gd name="T0" fmla="*/ 0 w 1343"/>
                <a:gd name="T1" fmla="*/ 0 h 121"/>
                <a:gd name="T2" fmla="*/ 0 w 1343"/>
                <a:gd name="T3" fmla="*/ 57 h 121"/>
                <a:gd name="T4" fmla="*/ 65 w 1343"/>
                <a:gd name="T5" fmla="*/ 121 h 121"/>
                <a:gd name="T6" fmla="*/ 1278 w 1343"/>
                <a:gd name="T7" fmla="*/ 121 h 121"/>
                <a:gd name="T8" fmla="*/ 1343 w 1343"/>
                <a:gd name="T9" fmla="*/ 57 h 121"/>
                <a:gd name="T10" fmla="*/ 1343 w 1343"/>
                <a:gd name="T11" fmla="*/ 0 h 121"/>
                <a:gd name="T12" fmla="*/ 0 w 1343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121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92"/>
                    <a:pt x="29" y="121"/>
                    <a:pt x="65" y="121"/>
                  </a:cubicBezTo>
                  <a:cubicBezTo>
                    <a:pt x="1278" y="121"/>
                    <a:pt x="1278" y="121"/>
                    <a:pt x="1278" y="121"/>
                  </a:cubicBezTo>
                  <a:cubicBezTo>
                    <a:pt x="1313" y="121"/>
                    <a:pt x="1343" y="92"/>
                    <a:pt x="1343" y="57"/>
                  </a:cubicBezTo>
                  <a:cubicBezTo>
                    <a:pt x="1343" y="0"/>
                    <a:pt x="1343" y="0"/>
                    <a:pt x="13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278 w 1343"/>
                <a:gd name="T1" fmla="*/ 48 h 854"/>
                <a:gd name="T2" fmla="*/ 1295 w 1343"/>
                <a:gd name="T3" fmla="*/ 64 h 854"/>
                <a:gd name="T4" fmla="*/ 1295 w 1343"/>
                <a:gd name="T5" fmla="*/ 806 h 854"/>
                <a:gd name="T6" fmla="*/ 48 w 1343"/>
                <a:gd name="T7" fmla="*/ 806 h 854"/>
                <a:gd name="T8" fmla="*/ 48 w 1343"/>
                <a:gd name="T9" fmla="*/ 64 h 854"/>
                <a:gd name="T10" fmla="*/ 65 w 1343"/>
                <a:gd name="T11" fmla="*/ 48 h 854"/>
                <a:gd name="T12" fmla="*/ 1278 w 1343"/>
                <a:gd name="T13" fmla="*/ 48 h 854"/>
                <a:gd name="T14" fmla="*/ 1278 w 1343"/>
                <a:gd name="T15" fmla="*/ 0 h 854"/>
                <a:gd name="T16" fmla="*/ 65 w 1343"/>
                <a:gd name="T17" fmla="*/ 0 h 854"/>
                <a:gd name="T18" fmla="*/ 0 w 1343"/>
                <a:gd name="T19" fmla="*/ 64 h 854"/>
                <a:gd name="T20" fmla="*/ 0 w 1343"/>
                <a:gd name="T21" fmla="*/ 854 h 854"/>
                <a:gd name="T22" fmla="*/ 1343 w 1343"/>
                <a:gd name="T23" fmla="*/ 854 h 854"/>
                <a:gd name="T24" fmla="*/ 1343 w 1343"/>
                <a:gd name="T25" fmla="*/ 64 h 854"/>
                <a:gd name="T26" fmla="*/ 1278 w 1343"/>
                <a:gd name="T27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3" h="854">
                  <a:moveTo>
                    <a:pt x="1278" y="48"/>
                  </a:moveTo>
                  <a:cubicBezTo>
                    <a:pt x="1287" y="48"/>
                    <a:pt x="1295" y="55"/>
                    <a:pt x="1295" y="64"/>
                  </a:cubicBezTo>
                  <a:cubicBezTo>
                    <a:pt x="1295" y="806"/>
                    <a:pt x="1295" y="806"/>
                    <a:pt x="1295" y="806"/>
                  </a:cubicBezTo>
                  <a:cubicBezTo>
                    <a:pt x="48" y="806"/>
                    <a:pt x="48" y="806"/>
                    <a:pt x="48" y="806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55"/>
                    <a:pt x="56" y="48"/>
                    <a:pt x="65" y="48"/>
                  </a:cubicBezTo>
                  <a:cubicBezTo>
                    <a:pt x="1278" y="48"/>
                    <a:pt x="1278" y="48"/>
                    <a:pt x="1278" y="48"/>
                  </a:cubicBezTo>
                  <a:moveTo>
                    <a:pt x="1278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cubicBezTo>
                    <a:pt x="1343" y="64"/>
                    <a:pt x="1343" y="64"/>
                    <a:pt x="1343" y="64"/>
                  </a:cubicBezTo>
                  <a:cubicBezTo>
                    <a:pt x="1343" y="29"/>
                    <a:pt x="1313" y="0"/>
                    <a:pt x="1278" y="0"/>
                  </a:cubicBezTo>
                </a:path>
              </a:pathLst>
            </a:custGeom>
            <a:solidFill>
              <a:srgbClr val="18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1790" y="2877"/>
              <a:ext cx="1085" cy="109"/>
            </a:xfrm>
            <a:custGeom>
              <a:avLst/>
              <a:gdLst>
                <a:gd name="T0" fmla="*/ 609 w 609"/>
                <a:gd name="T1" fmla="*/ 30 h 61"/>
                <a:gd name="T2" fmla="*/ 578 w 609"/>
                <a:gd name="T3" fmla="*/ 61 h 61"/>
                <a:gd name="T4" fmla="*/ 30 w 609"/>
                <a:gd name="T5" fmla="*/ 61 h 61"/>
                <a:gd name="T6" fmla="*/ 0 w 609"/>
                <a:gd name="T7" fmla="*/ 30 h 61"/>
                <a:gd name="T8" fmla="*/ 30 w 609"/>
                <a:gd name="T9" fmla="*/ 0 h 61"/>
                <a:gd name="T10" fmla="*/ 578 w 609"/>
                <a:gd name="T11" fmla="*/ 0 h 61"/>
                <a:gd name="T12" fmla="*/ 609 w 60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" h="61">
                  <a:moveTo>
                    <a:pt x="609" y="30"/>
                  </a:moveTo>
                  <a:cubicBezTo>
                    <a:pt x="609" y="47"/>
                    <a:pt x="595" y="61"/>
                    <a:pt x="578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5" y="0"/>
                    <a:pt x="609" y="13"/>
                    <a:pt x="609" y="3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1688" y="1166"/>
              <a:ext cx="1298" cy="1233"/>
            </a:xfrm>
            <a:custGeom>
              <a:avLst/>
              <a:gdLst>
                <a:gd name="T0" fmla="*/ 163 w 728"/>
                <a:gd name="T1" fmla="*/ 692 h 692"/>
                <a:gd name="T2" fmla="*/ 151 w 728"/>
                <a:gd name="T3" fmla="*/ 692 h 692"/>
                <a:gd name="T4" fmla="*/ 151 w 728"/>
                <a:gd name="T5" fmla="*/ 634 h 692"/>
                <a:gd name="T6" fmla="*/ 93 w 728"/>
                <a:gd name="T7" fmla="*/ 471 h 692"/>
                <a:gd name="T8" fmla="*/ 0 w 728"/>
                <a:gd name="T9" fmla="*/ 238 h 692"/>
                <a:gd name="T10" fmla="*/ 283 w 728"/>
                <a:gd name="T11" fmla="*/ 0 h 692"/>
                <a:gd name="T12" fmla="*/ 529 w 728"/>
                <a:gd name="T13" fmla="*/ 223 h 692"/>
                <a:gd name="T14" fmla="*/ 599 w 728"/>
                <a:gd name="T15" fmla="*/ 327 h 692"/>
                <a:gd name="T16" fmla="*/ 608 w 728"/>
                <a:gd name="T17" fmla="*/ 335 h 692"/>
                <a:gd name="T18" fmla="*/ 532 w 728"/>
                <a:gd name="T19" fmla="*/ 347 h 692"/>
                <a:gd name="T20" fmla="*/ 373 w 728"/>
                <a:gd name="T21" fmla="*/ 579 h 692"/>
                <a:gd name="T22" fmla="*/ 373 w 728"/>
                <a:gd name="T23" fmla="*/ 628 h 692"/>
                <a:gd name="T24" fmla="*/ 716 w 728"/>
                <a:gd name="T25" fmla="*/ 628 h 692"/>
                <a:gd name="T26" fmla="*/ 716 w 728"/>
                <a:gd name="T27" fmla="*/ 306 h 692"/>
                <a:gd name="T28" fmla="*/ 728 w 728"/>
                <a:gd name="T29" fmla="*/ 306 h 692"/>
                <a:gd name="T30" fmla="*/ 728 w 728"/>
                <a:gd name="T31" fmla="*/ 640 h 692"/>
                <a:gd name="T32" fmla="*/ 361 w 728"/>
                <a:gd name="T33" fmla="*/ 640 h 692"/>
                <a:gd name="T34" fmla="*/ 361 w 728"/>
                <a:gd name="T35" fmla="*/ 567 h 692"/>
                <a:gd name="T36" fmla="*/ 366 w 728"/>
                <a:gd name="T37" fmla="*/ 567 h 692"/>
                <a:gd name="T38" fmla="*/ 520 w 728"/>
                <a:gd name="T39" fmla="*/ 342 h 692"/>
                <a:gd name="T40" fmla="*/ 520 w 728"/>
                <a:gd name="T41" fmla="*/ 337 h 692"/>
                <a:gd name="T42" fmla="*/ 582 w 728"/>
                <a:gd name="T43" fmla="*/ 327 h 692"/>
                <a:gd name="T44" fmla="*/ 518 w 728"/>
                <a:gd name="T45" fmla="*/ 227 h 692"/>
                <a:gd name="T46" fmla="*/ 517 w 728"/>
                <a:gd name="T47" fmla="*/ 226 h 692"/>
                <a:gd name="T48" fmla="*/ 517 w 728"/>
                <a:gd name="T49" fmla="*/ 225 h 692"/>
                <a:gd name="T50" fmla="*/ 283 w 728"/>
                <a:gd name="T51" fmla="*/ 12 h 692"/>
                <a:gd name="T52" fmla="*/ 12 w 728"/>
                <a:gd name="T53" fmla="*/ 238 h 692"/>
                <a:gd name="T54" fmla="*/ 102 w 728"/>
                <a:gd name="T55" fmla="*/ 463 h 692"/>
                <a:gd name="T56" fmla="*/ 163 w 728"/>
                <a:gd name="T57" fmla="*/ 634 h 692"/>
                <a:gd name="T58" fmla="*/ 163 w 728"/>
                <a:gd name="T59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8" h="692">
                  <a:moveTo>
                    <a:pt x="163" y="692"/>
                  </a:moveTo>
                  <a:cubicBezTo>
                    <a:pt x="151" y="692"/>
                    <a:pt x="151" y="692"/>
                    <a:pt x="151" y="692"/>
                  </a:cubicBezTo>
                  <a:cubicBezTo>
                    <a:pt x="151" y="634"/>
                    <a:pt x="151" y="634"/>
                    <a:pt x="151" y="634"/>
                  </a:cubicBezTo>
                  <a:cubicBezTo>
                    <a:pt x="154" y="549"/>
                    <a:pt x="93" y="472"/>
                    <a:pt x="93" y="471"/>
                  </a:cubicBezTo>
                  <a:cubicBezTo>
                    <a:pt x="34" y="405"/>
                    <a:pt x="0" y="320"/>
                    <a:pt x="0" y="238"/>
                  </a:cubicBezTo>
                  <a:cubicBezTo>
                    <a:pt x="0" y="91"/>
                    <a:pt x="108" y="0"/>
                    <a:pt x="283" y="0"/>
                  </a:cubicBezTo>
                  <a:cubicBezTo>
                    <a:pt x="431" y="0"/>
                    <a:pt x="512" y="73"/>
                    <a:pt x="529" y="223"/>
                  </a:cubicBezTo>
                  <a:cubicBezTo>
                    <a:pt x="534" y="232"/>
                    <a:pt x="568" y="298"/>
                    <a:pt x="599" y="327"/>
                  </a:cubicBezTo>
                  <a:cubicBezTo>
                    <a:pt x="608" y="335"/>
                    <a:pt x="608" y="335"/>
                    <a:pt x="608" y="335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27" y="494"/>
                    <a:pt x="501" y="571"/>
                    <a:pt x="373" y="579"/>
                  </a:cubicBezTo>
                  <a:cubicBezTo>
                    <a:pt x="373" y="628"/>
                    <a:pt x="373" y="628"/>
                    <a:pt x="373" y="628"/>
                  </a:cubicBezTo>
                  <a:cubicBezTo>
                    <a:pt x="716" y="628"/>
                    <a:pt x="716" y="628"/>
                    <a:pt x="716" y="628"/>
                  </a:cubicBezTo>
                  <a:cubicBezTo>
                    <a:pt x="716" y="306"/>
                    <a:pt x="716" y="306"/>
                    <a:pt x="716" y="306"/>
                  </a:cubicBezTo>
                  <a:cubicBezTo>
                    <a:pt x="728" y="306"/>
                    <a:pt x="728" y="306"/>
                    <a:pt x="728" y="306"/>
                  </a:cubicBezTo>
                  <a:cubicBezTo>
                    <a:pt x="728" y="640"/>
                    <a:pt x="728" y="640"/>
                    <a:pt x="728" y="640"/>
                  </a:cubicBezTo>
                  <a:cubicBezTo>
                    <a:pt x="361" y="640"/>
                    <a:pt x="361" y="640"/>
                    <a:pt x="361" y="640"/>
                  </a:cubicBezTo>
                  <a:cubicBezTo>
                    <a:pt x="361" y="567"/>
                    <a:pt x="361" y="567"/>
                    <a:pt x="361" y="567"/>
                  </a:cubicBezTo>
                  <a:cubicBezTo>
                    <a:pt x="366" y="567"/>
                    <a:pt x="366" y="567"/>
                    <a:pt x="366" y="567"/>
                  </a:cubicBezTo>
                  <a:cubicBezTo>
                    <a:pt x="492" y="562"/>
                    <a:pt x="516" y="490"/>
                    <a:pt x="520" y="342"/>
                  </a:cubicBezTo>
                  <a:cubicBezTo>
                    <a:pt x="520" y="337"/>
                    <a:pt x="520" y="337"/>
                    <a:pt x="520" y="337"/>
                  </a:cubicBezTo>
                  <a:cubicBezTo>
                    <a:pt x="582" y="327"/>
                    <a:pt x="582" y="327"/>
                    <a:pt x="582" y="327"/>
                  </a:cubicBezTo>
                  <a:cubicBezTo>
                    <a:pt x="551" y="292"/>
                    <a:pt x="519" y="230"/>
                    <a:pt x="518" y="227"/>
                  </a:cubicBezTo>
                  <a:cubicBezTo>
                    <a:pt x="517" y="226"/>
                    <a:pt x="517" y="226"/>
                    <a:pt x="517" y="226"/>
                  </a:cubicBezTo>
                  <a:cubicBezTo>
                    <a:pt x="517" y="225"/>
                    <a:pt x="517" y="225"/>
                    <a:pt x="517" y="225"/>
                  </a:cubicBezTo>
                  <a:cubicBezTo>
                    <a:pt x="501" y="82"/>
                    <a:pt x="424" y="12"/>
                    <a:pt x="283" y="12"/>
                  </a:cubicBezTo>
                  <a:cubicBezTo>
                    <a:pt x="116" y="12"/>
                    <a:pt x="12" y="98"/>
                    <a:pt x="12" y="238"/>
                  </a:cubicBezTo>
                  <a:cubicBezTo>
                    <a:pt x="12" y="317"/>
                    <a:pt x="45" y="400"/>
                    <a:pt x="102" y="463"/>
                  </a:cubicBezTo>
                  <a:cubicBezTo>
                    <a:pt x="105" y="467"/>
                    <a:pt x="166" y="545"/>
                    <a:pt x="163" y="634"/>
                  </a:cubicBezTo>
                  <a:lnTo>
                    <a:pt x="163" y="692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2308" y="1758"/>
              <a:ext cx="255" cy="358"/>
            </a:xfrm>
            <a:custGeom>
              <a:avLst/>
              <a:gdLst>
                <a:gd name="T0" fmla="*/ 0 w 143"/>
                <a:gd name="T1" fmla="*/ 201 h 201"/>
                <a:gd name="T2" fmla="*/ 0 w 143"/>
                <a:gd name="T3" fmla="*/ 95 h 201"/>
                <a:gd name="T4" fmla="*/ 71 w 143"/>
                <a:gd name="T5" fmla="*/ 95 h 201"/>
                <a:gd name="T6" fmla="*/ 71 w 143"/>
                <a:gd name="T7" fmla="*/ 107 h 201"/>
                <a:gd name="T8" fmla="*/ 12 w 143"/>
                <a:gd name="T9" fmla="*/ 107 h 201"/>
                <a:gd name="T10" fmla="*/ 12 w 143"/>
                <a:gd name="T11" fmla="*/ 188 h 201"/>
                <a:gd name="T12" fmla="*/ 130 w 143"/>
                <a:gd name="T13" fmla="*/ 12 h 201"/>
                <a:gd name="T14" fmla="*/ 80 w 143"/>
                <a:gd name="T15" fmla="*/ 13 h 201"/>
                <a:gd name="T16" fmla="*/ 80 w 143"/>
                <a:gd name="T17" fmla="*/ 1 h 201"/>
                <a:gd name="T18" fmla="*/ 136 w 143"/>
                <a:gd name="T19" fmla="*/ 0 h 201"/>
                <a:gd name="T20" fmla="*/ 143 w 143"/>
                <a:gd name="T21" fmla="*/ 0 h 201"/>
                <a:gd name="T22" fmla="*/ 142 w 143"/>
                <a:gd name="T23" fmla="*/ 6 h 201"/>
                <a:gd name="T24" fmla="*/ 115 w 143"/>
                <a:gd name="T25" fmla="*/ 147 h 201"/>
                <a:gd name="T26" fmla="*/ 7 w 143"/>
                <a:gd name="T27" fmla="*/ 200 h 201"/>
                <a:gd name="T28" fmla="*/ 0 w 143"/>
                <a:gd name="T2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3" h="201">
                  <a:moveTo>
                    <a:pt x="0" y="20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107" y="182"/>
                    <a:pt x="127" y="126"/>
                    <a:pt x="130" y="12"/>
                  </a:cubicBezTo>
                  <a:cubicBezTo>
                    <a:pt x="121" y="12"/>
                    <a:pt x="103" y="12"/>
                    <a:pt x="80" y="13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113" y="0"/>
                    <a:pt x="136" y="0"/>
                    <a:pt x="136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1" y="77"/>
                    <a:pt x="133" y="118"/>
                    <a:pt x="115" y="147"/>
                  </a:cubicBezTo>
                  <a:cubicBezTo>
                    <a:pt x="94" y="181"/>
                    <a:pt x="60" y="198"/>
                    <a:pt x="7" y="200"/>
                  </a:cubicBezTo>
                  <a:lnTo>
                    <a:pt x="0" y="201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1968" y="1280"/>
              <a:ext cx="592" cy="501"/>
            </a:xfrm>
            <a:custGeom>
              <a:avLst/>
              <a:gdLst>
                <a:gd name="T0" fmla="*/ 163 w 332"/>
                <a:gd name="T1" fmla="*/ 281 h 281"/>
                <a:gd name="T2" fmla="*/ 85 w 332"/>
                <a:gd name="T3" fmla="*/ 280 h 281"/>
                <a:gd name="T4" fmla="*/ 33 w 332"/>
                <a:gd name="T5" fmla="*/ 257 h 281"/>
                <a:gd name="T6" fmla="*/ 3 w 332"/>
                <a:gd name="T7" fmla="*/ 155 h 281"/>
                <a:gd name="T8" fmla="*/ 89 w 332"/>
                <a:gd name="T9" fmla="*/ 54 h 281"/>
                <a:gd name="T10" fmla="*/ 251 w 332"/>
                <a:gd name="T11" fmla="*/ 113 h 281"/>
                <a:gd name="T12" fmla="*/ 252 w 332"/>
                <a:gd name="T13" fmla="*/ 121 h 281"/>
                <a:gd name="T14" fmla="*/ 91 w 332"/>
                <a:gd name="T15" fmla="*/ 121 h 281"/>
                <a:gd name="T16" fmla="*/ 91 w 332"/>
                <a:gd name="T17" fmla="*/ 172 h 281"/>
                <a:gd name="T18" fmla="*/ 179 w 332"/>
                <a:gd name="T19" fmla="*/ 172 h 281"/>
                <a:gd name="T20" fmla="*/ 179 w 332"/>
                <a:gd name="T21" fmla="*/ 150 h 281"/>
                <a:gd name="T22" fmla="*/ 191 w 332"/>
                <a:gd name="T23" fmla="*/ 150 h 281"/>
                <a:gd name="T24" fmla="*/ 191 w 332"/>
                <a:gd name="T25" fmla="*/ 172 h 281"/>
                <a:gd name="T26" fmla="*/ 318 w 332"/>
                <a:gd name="T27" fmla="*/ 172 h 281"/>
                <a:gd name="T28" fmla="*/ 189 w 332"/>
                <a:gd name="T29" fmla="*/ 12 h 281"/>
                <a:gd name="T30" fmla="*/ 191 w 332"/>
                <a:gd name="T31" fmla="*/ 0 h 281"/>
                <a:gd name="T32" fmla="*/ 331 w 332"/>
                <a:gd name="T33" fmla="*/ 178 h 281"/>
                <a:gd name="T34" fmla="*/ 332 w 332"/>
                <a:gd name="T35" fmla="*/ 184 h 281"/>
                <a:gd name="T36" fmla="*/ 191 w 332"/>
                <a:gd name="T37" fmla="*/ 184 h 281"/>
                <a:gd name="T38" fmla="*/ 191 w 332"/>
                <a:gd name="T39" fmla="*/ 281 h 281"/>
                <a:gd name="T40" fmla="*/ 185 w 332"/>
                <a:gd name="T41" fmla="*/ 281 h 281"/>
                <a:gd name="T42" fmla="*/ 163 w 332"/>
                <a:gd name="T43" fmla="*/ 281 h 281"/>
                <a:gd name="T44" fmla="*/ 113 w 332"/>
                <a:gd name="T45" fmla="*/ 65 h 281"/>
                <a:gd name="T46" fmla="*/ 90 w 332"/>
                <a:gd name="T47" fmla="*/ 66 h 281"/>
                <a:gd name="T48" fmla="*/ 15 w 332"/>
                <a:gd name="T49" fmla="*/ 156 h 281"/>
                <a:gd name="T50" fmla="*/ 42 w 332"/>
                <a:gd name="T51" fmla="*/ 249 h 281"/>
                <a:gd name="T52" fmla="*/ 85 w 332"/>
                <a:gd name="T53" fmla="*/ 268 h 281"/>
                <a:gd name="T54" fmla="*/ 179 w 332"/>
                <a:gd name="T55" fmla="*/ 269 h 281"/>
                <a:gd name="T56" fmla="*/ 179 w 332"/>
                <a:gd name="T57" fmla="*/ 184 h 281"/>
                <a:gd name="T58" fmla="*/ 79 w 332"/>
                <a:gd name="T59" fmla="*/ 184 h 281"/>
                <a:gd name="T60" fmla="*/ 79 w 332"/>
                <a:gd name="T61" fmla="*/ 109 h 281"/>
                <a:gd name="T62" fmla="*/ 236 w 332"/>
                <a:gd name="T63" fmla="*/ 109 h 281"/>
                <a:gd name="T64" fmla="*/ 113 w 332"/>
                <a:gd name="T65" fmla="*/ 6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2" h="281">
                  <a:moveTo>
                    <a:pt x="163" y="281"/>
                  </a:moveTo>
                  <a:cubicBezTo>
                    <a:pt x="131" y="281"/>
                    <a:pt x="111" y="281"/>
                    <a:pt x="85" y="280"/>
                  </a:cubicBezTo>
                  <a:cubicBezTo>
                    <a:pt x="64" y="279"/>
                    <a:pt x="46" y="272"/>
                    <a:pt x="33" y="257"/>
                  </a:cubicBezTo>
                  <a:cubicBezTo>
                    <a:pt x="0" y="222"/>
                    <a:pt x="3" y="158"/>
                    <a:pt x="3" y="155"/>
                  </a:cubicBezTo>
                  <a:cubicBezTo>
                    <a:pt x="8" y="56"/>
                    <a:pt x="88" y="54"/>
                    <a:pt x="89" y="54"/>
                  </a:cubicBezTo>
                  <a:cubicBezTo>
                    <a:pt x="236" y="46"/>
                    <a:pt x="250" y="111"/>
                    <a:pt x="251" y="113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179" y="172"/>
                    <a:pt x="179" y="172"/>
                    <a:pt x="179" y="172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91" y="150"/>
                    <a:pt x="191" y="150"/>
                    <a:pt x="191" y="150"/>
                  </a:cubicBezTo>
                  <a:cubicBezTo>
                    <a:pt x="191" y="172"/>
                    <a:pt x="191" y="172"/>
                    <a:pt x="191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07" y="81"/>
                    <a:pt x="264" y="29"/>
                    <a:pt x="189" y="12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73" y="18"/>
                    <a:pt x="320" y="78"/>
                    <a:pt x="331" y="178"/>
                  </a:cubicBezTo>
                  <a:cubicBezTo>
                    <a:pt x="332" y="184"/>
                    <a:pt x="332" y="184"/>
                    <a:pt x="332" y="184"/>
                  </a:cubicBezTo>
                  <a:cubicBezTo>
                    <a:pt x="191" y="184"/>
                    <a:pt x="191" y="184"/>
                    <a:pt x="191" y="184"/>
                  </a:cubicBezTo>
                  <a:cubicBezTo>
                    <a:pt x="191" y="281"/>
                    <a:pt x="191" y="281"/>
                    <a:pt x="191" y="281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177" y="281"/>
                    <a:pt x="170" y="281"/>
                    <a:pt x="163" y="281"/>
                  </a:cubicBezTo>
                  <a:moveTo>
                    <a:pt x="113" y="65"/>
                  </a:moveTo>
                  <a:cubicBezTo>
                    <a:pt x="106" y="65"/>
                    <a:pt x="98" y="65"/>
                    <a:pt x="90" y="66"/>
                  </a:cubicBezTo>
                  <a:cubicBezTo>
                    <a:pt x="87" y="66"/>
                    <a:pt x="20" y="68"/>
                    <a:pt x="15" y="156"/>
                  </a:cubicBezTo>
                  <a:cubicBezTo>
                    <a:pt x="15" y="156"/>
                    <a:pt x="12" y="217"/>
                    <a:pt x="42" y="249"/>
                  </a:cubicBezTo>
                  <a:cubicBezTo>
                    <a:pt x="53" y="261"/>
                    <a:pt x="67" y="267"/>
                    <a:pt x="85" y="268"/>
                  </a:cubicBezTo>
                  <a:cubicBezTo>
                    <a:pt x="115" y="269"/>
                    <a:pt x="137" y="269"/>
                    <a:pt x="179" y="269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236" y="109"/>
                    <a:pt x="236" y="109"/>
                    <a:pt x="236" y="109"/>
                  </a:cubicBezTo>
                  <a:cubicBezTo>
                    <a:pt x="228" y="95"/>
                    <a:pt x="200" y="65"/>
                    <a:pt x="113" y="65"/>
                  </a:cubicBezTo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1784" y="1289"/>
              <a:ext cx="469" cy="1110"/>
            </a:xfrm>
            <a:custGeom>
              <a:avLst/>
              <a:gdLst>
                <a:gd name="T0" fmla="*/ 172 w 263"/>
                <a:gd name="T1" fmla="*/ 623 h 623"/>
                <a:gd name="T2" fmla="*/ 160 w 263"/>
                <a:gd name="T3" fmla="*/ 623 h 623"/>
                <a:gd name="T4" fmla="*/ 160 w 263"/>
                <a:gd name="T5" fmla="*/ 447 h 623"/>
                <a:gd name="T6" fmla="*/ 115 w 263"/>
                <a:gd name="T7" fmla="*/ 447 h 623"/>
                <a:gd name="T8" fmla="*/ 114 w 263"/>
                <a:gd name="T9" fmla="*/ 441 h 623"/>
                <a:gd name="T10" fmla="*/ 76 w 263"/>
                <a:gd name="T11" fmla="*/ 375 h 623"/>
                <a:gd name="T12" fmla="*/ 0 w 263"/>
                <a:gd name="T13" fmla="*/ 184 h 623"/>
                <a:gd name="T14" fmla="*/ 145 w 263"/>
                <a:gd name="T15" fmla="*/ 0 h 623"/>
                <a:gd name="T16" fmla="*/ 148 w 263"/>
                <a:gd name="T17" fmla="*/ 11 h 623"/>
                <a:gd name="T18" fmla="*/ 12 w 263"/>
                <a:gd name="T19" fmla="*/ 184 h 623"/>
                <a:gd name="T20" fmla="*/ 85 w 263"/>
                <a:gd name="T21" fmla="*/ 367 h 623"/>
                <a:gd name="T22" fmla="*/ 85 w 263"/>
                <a:gd name="T23" fmla="*/ 367 h 623"/>
                <a:gd name="T24" fmla="*/ 125 w 263"/>
                <a:gd name="T25" fmla="*/ 435 h 623"/>
                <a:gd name="T26" fmla="*/ 160 w 263"/>
                <a:gd name="T27" fmla="*/ 435 h 623"/>
                <a:gd name="T28" fmla="*/ 160 w 263"/>
                <a:gd name="T29" fmla="*/ 323 h 623"/>
                <a:gd name="T30" fmla="*/ 263 w 263"/>
                <a:gd name="T31" fmla="*/ 323 h 623"/>
                <a:gd name="T32" fmla="*/ 263 w 263"/>
                <a:gd name="T33" fmla="*/ 447 h 623"/>
                <a:gd name="T34" fmla="*/ 172 w 263"/>
                <a:gd name="T35" fmla="*/ 447 h 623"/>
                <a:gd name="T36" fmla="*/ 172 w 263"/>
                <a:gd name="T37" fmla="*/ 623 h 623"/>
                <a:gd name="T38" fmla="*/ 172 w 263"/>
                <a:gd name="T39" fmla="*/ 435 h 623"/>
                <a:gd name="T40" fmla="*/ 251 w 263"/>
                <a:gd name="T41" fmla="*/ 435 h 623"/>
                <a:gd name="T42" fmla="*/ 251 w 263"/>
                <a:gd name="T43" fmla="*/ 335 h 623"/>
                <a:gd name="T44" fmla="*/ 172 w 263"/>
                <a:gd name="T45" fmla="*/ 335 h 623"/>
                <a:gd name="T46" fmla="*/ 172 w 263"/>
                <a:gd name="T47" fmla="*/ 435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623">
                  <a:moveTo>
                    <a:pt x="172" y="623"/>
                  </a:moveTo>
                  <a:cubicBezTo>
                    <a:pt x="160" y="623"/>
                    <a:pt x="160" y="623"/>
                    <a:pt x="160" y="623"/>
                  </a:cubicBezTo>
                  <a:cubicBezTo>
                    <a:pt x="160" y="447"/>
                    <a:pt x="160" y="447"/>
                    <a:pt x="160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4" y="441"/>
                    <a:pt x="114" y="441"/>
                    <a:pt x="114" y="441"/>
                  </a:cubicBezTo>
                  <a:cubicBezTo>
                    <a:pt x="113" y="426"/>
                    <a:pt x="86" y="388"/>
                    <a:pt x="76" y="375"/>
                  </a:cubicBezTo>
                  <a:cubicBezTo>
                    <a:pt x="28" y="321"/>
                    <a:pt x="0" y="251"/>
                    <a:pt x="0" y="184"/>
                  </a:cubicBezTo>
                  <a:cubicBezTo>
                    <a:pt x="0" y="92"/>
                    <a:pt x="53" y="25"/>
                    <a:pt x="145" y="0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60" y="35"/>
                    <a:pt x="12" y="96"/>
                    <a:pt x="12" y="184"/>
                  </a:cubicBezTo>
                  <a:cubicBezTo>
                    <a:pt x="12" y="249"/>
                    <a:pt x="39" y="315"/>
                    <a:pt x="85" y="367"/>
                  </a:cubicBezTo>
                  <a:cubicBezTo>
                    <a:pt x="85" y="367"/>
                    <a:pt x="85" y="367"/>
                    <a:pt x="85" y="367"/>
                  </a:cubicBezTo>
                  <a:cubicBezTo>
                    <a:pt x="89" y="372"/>
                    <a:pt x="119" y="412"/>
                    <a:pt x="125" y="435"/>
                  </a:cubicBezTo>
                  <a:cubicBezTo>
                    <a:pt x="160" y="435"/>
                    <a:pt x="160" y="435"/>
                    <a:pt x="160" y="435"/>
                  </a:cubicBezTo>
                  <a:cubicBezTo>
                    <a:pt x="160" y="323"/>
                    <a:pt x="160" y="323"/>
                    <a:pt x="160" y="323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172" y="447"/>
                    <a:pt x="172" y="447"/>
                    <a:pt x="172" y="447"/>
                  </a:cubicBezTo>
                  <a:lnTo>
                    <a:pt x="172" y="623"/>
                  </a:lnTo>
                  <a:close/>
                  <a:moveTo>
                    <a:pt x="172" y="435"/>
                  </a:moveTo>
                  <a:cubicBezTo>
                    <a:pt x="251" y="435"/>
                    <a:pt x="251" y="435"/>
                    <a:pt x="251" y="435"/>
                  </a:cubicBezTo>
                  <a:cubicBezTo>
                    <a:pt x="251" y="335"/>
                    <a:pt x="251" y="335"/>
                    <a:pt x="251" y="335"/>
                  </a:cubicBezTo>
                  <a:cubicBezTo>
                    <a:pt x="172" y="335"/>
                    <a:pt x="172" y="335"/>
                    <a:pt x="172" y="335"/>
                  </a:cubicBezTo>
                  <a:lnTo>
                    <a:pt x="172" y="435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2164" y="1681"/>
              <a:ext cx="417" cy="22"/>
            </a:xfrm>
            <a:prstGeom prst="rect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1868" y="1626"/>
              <a:ext cx="212" cy="260"/>
            </a:xfrm>
            <a:custGeom>
              <a:avLst/>
              <a:gdLst>
                <a:gd name="T0" fmla="*/ 119 w 119"/>
                <a:gd name="T1" fmla="*/ 146 h 146"/>
                <a:gd name="T2" fmla="*/ 0 w 119"/>
                <a:gd name="T3" fmla="*/ 1 h 146"/>
                <a:gd name="T4" fmla="*/ 12 w 119"/>
                <a:gd name="T5" fmla="*/ 0 h 146"/>
                <a:gd name="T6" fmla="*/ 119 w 119"/>
                <a:gd name="T7" fmla="*/ 134 h 146"/>
                <a:gd name="T8" fmla="*/ 119 w 11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46">
                  <a:moveTo>
                    <a:pt x="119" y="146"/>
                  </a:moveTo>
                  <a:cubicBezTo>
                    <a:pt x="16" y="146"/>
                    <a:pt x="0" y="3"/>
                    <a:pt x="0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6" y="134"/>
                    <a:pt x="119" y="134"/>
                  </a:cubicBezTo>
                  <a:lnTo>
                    <a:pt x="119" y="146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Oval 16"/>
            <p:cNvSpPr>
              <a:spLocks noChangeArrowheads="1"/>
            </p:cNvSpPr>
            <p:nvPr/>
          </p:nvSpPr>
          <p:spPr bwMode="auto">
            <a:xfrm>
              <a:off x="2444" y="1507"/>
              <a:ext cx="50" cy="50"/>
            </a:xfrm>
            <a:prstGeom prst="ellipse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Oval 17"/>
            <p:cNvSpPr>
              <a:spLocks noChangeArrowheads="1"/>
            </p:cNvSpPr>
            <p:nvPr/>
          </p:nvSpPr>
          <p:spPr bwMode="auto">
            <a:xfrm>
              <a:off x="1850" y="1599"/>
              <a:ext cx="56" cy="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Oval 18"/>
            <p:cNvSpPr>
              <a:spLocks noChangeArrowheads="1"/>
            </p:cNvSpPr>
            <p:nvPr/>
          </p:nvSpPr>
          <p:spPr bwMode="auto">
            <a:xfrm>
              <a:off x="2052" y="1849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Oval 19"/>
            <p:cNvSpPr>
              <a:spLocks noChangeArrowheads="1"/>
            </p:cNvSpPr>
            <p:nvPr/>
          </p:nvSpPr>
          <p:spPr bwMode="auto">
            <a:xfrm>
              <a:off x="1979" y="2047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Oval 20"/>
            <p:cNvSpPr>
              <a:spLocks noChangeArrowheads="1"/>
            </p:cNvSpPr>
            <p:nvPr/>
          </p:nvSpPr>
          <p:spPr bwMode="auto">
            <a:xfrm>
              <a:off x="2399" y="1911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Oval 21"/>
            <p:cNvSpPr>
              <a:spLocks noChangeArrowheads="1"/>
            </p:cNvSpPr>
            <p:nvPr/>
          </p:nvSpPr>
          <p:spPr bwMode="auto">
            <a:xfrm>
              <a:off x="2552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Oval 22"/>
            <p:cNvSpPr>
              <a:spLocks noChangeArrowheads="1"/>
            </p:cNvSpPr>
            <p:nvPr/>
          </p:nvSpPr>
          <p:spPr bwMode="auto">
            <a:xfrm>
              <a:off x="2440" y="1740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Oval 23"/>
            <p:cNvSpPr>
              <a:spLocks noChangeArrowheads="1"/>
            </p:cNvSpPr>
            <p:nvPr/>
          </p:nvSpPr>
          <p:spPr bwMode="auto">
            <a:xfrm>
              <a:off x="2135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Oval 24"/>
            <p:cNvSpPr>
              <a:spLocks noChangeArrowheads="1"/>
            </p:cNvSpPr>
            <p:nvPr/>
          </p:nvSpPr>
          <p:spPr bwMode="auto">
            <a:xfrm>
              <a:off x="2266" y="1494"/>
              <a:ext cx="60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Oval 25"/>
            <p:cNvSpPr>
              <a:spLocks noChangeArrowheads="1"/>
            </p:cNvSpPr>
            <p:nvPr/>
          </p:nvSpPr>
          <p:spPr bwMode="auto">
            <a:xfrm>
              <a:off x="2469" y="1282"/>
              <a:ext cx="62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Oval 26"/>
            <p:cNvSpPr>
              <a:spLocks noChangeArrowheads="1"/>
            </p:cNvSpPr>
            <p:nvPr/>
          </p:nvSpPr>
          <p:spPr bwMode="auto">
            <a:xfrm>
              <a:off x="2269" y="1507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Oval 27"/>
            <p:cNvSpPr>
              <a:spLocks noChangeArrowheads="1"/>
            </p:cNvSpPr>
            <p:nvPr/>
          </p:nvSpPr>
          <p:spPr bwMode="auto">
            <a:xfrm>
              <a:off x="2269" y="1662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Oval 28"/>
            <p:cNvSpPr>
              <a:spLocks noChangeArrowheads="1"/>
            </p:cNvSpPr>
            <p:nvPr/>
          </p:nvSpPr>
          <p:spPr bwMode="auto">
            <a:xfrm>
              <a:off x="2184" y="129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Oval 29"/>
            <p:cNvSpPr>
              <a:spLocks noChangeArrowheads="1"/>
            </p:cNvSpPr>
            <p:nvPr/>
          </p:nvSpPr>
          <p:spPr bwMode="auto">
            <a:xfrm>
              <a:off x="1961" y="126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Oval 30"/>
            <p:cNvSpPr>
              <a:spLocks noChangeArrowheads="1"/>
            </p:cNvSpPr>
            <p:nvPr/>
          </p:nvSpPr>
          <p:spPr bwMode="auto">
            <a:xfrm>
              <a:off x="1752" y="1849"/>
              <a:ext cx="56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2845" y="1469"/>
              <a:ext cx="258" cy="260"/>
            </a:xfrm>
            <a:custGeom>
              <a:avLst/>
              <a:gdLst>
                <a:gd name="T0" fmla="*/ 145 w 145"/>
                <a:gd name="T1" fmla="*/ 109 h 146"/>
                <a:gd name="T2" fmla="*/ 108 w 145"/>
                <a:gd name="T3" fmla="*/ 146 h 146"/>
                <a:gd name="T4" fmla="*/ 37 w 145"/>
                <a:gd name="T5" fmla="*/ 146 h 146"/>
                <a:gd name="T6" fmla="*/ 0 w 145"/>
                <a:gd name="T7" fmla="*/ 109 h 146"/>
                <a:gd name="T8" fmla="*/ 0 w 145"/>
                <a:gd name="T9" fmla="*/ 38 h 146"/>
                <a:gd name="T10" fmla="*/ 37 w 145"/>
                <a:gd name="T11" fmla="*/ 0 h 146"/>
                <a:gd name="T12" fmla="*/ 108 w 145"/>
                <a:gd name="T13" fmla="*/ 0 h 146"/>
                <a:gd name="T14" fmla="*/ 145 w 145"/>
                <a:gd name="T15" fmla="*/ 38 h 146"/>
                <a:gd name="T16" fmla="*/ 145 w 145"/>
                <a:gd name="T17" fmla="*/ 10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46">
                  <a:moveTo>
                    <a:pt x="145" y="109"/>
                  </a:moveTo>
                  <a:cubicBezTo>
                    <a:pt x="145" y="129"/>
                    <a:pt x="128" y="146"/>
                    <a:pt x="108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16" y="146"/>
                    <a:pt x="0" y="129"/>
                    <a:pt x="0" y="10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28" y="0"/>
                    <a:pt x="145" y="17"/>
                    <a:pt x="145" y="38"/>
                  </a:cubicBezTo>
                  <a:lnTo>
                    <a:pt x="145" y="109"/>
                  </a:lnTo>
                  <a:close/>
                </a:path>
              </a:pathLst>
            </a:custGeom>
            <a:solidFill>
              <a:srgbClr val="509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2893" y="1535"/>
              <a:ext cx="162" cy="153"/>
            </a:xfrm>
            <a:custGeom>
              <a:avLst/>
              <a:gdLst>
                <a:gd name="T0" fmla="*/ 45 w 91"/>
                <a:gd name="T1" fmla="*/ 86 h 86"/>
                <a:gd name="T2" fmla="*/ 0 w 91"/>
                <a:gd name="T3" fmla="*/ 41 h 86"/>
                <a:gd name="T4" fmla="*/ 20 w 91"/>
                <a:gd name="T5" fmla="*/ 3 h 86"/>
                <a:gd name="T6" fmla="*/ 28 w 91"/>
                <a:gd name="T7" fmla="*/ 5 h 86"/>
                <a:gd name="T8" fmla="*/ 26 w 91"/>
                <a:gd name="T9" fmla="*/ 13 h 86"/>
                <a:gd name="T10" fmla="*/ 12 w 91"/>
                <a:gd name="T11" fmla="*/ 41 h 86"/>
                <a:gd name="T12" fmla="*/ 45 w 91"/>
                <a:gd name="T13" fmla="*/ 74 h 86"/>
                <a:gd name="T14" fmla="*/ 79 w 91"/>
                <a:gd name="T15" fmla="*/ 41 h 86"/>
                <a:gd name="T16" fmla="*/ 63 w 91"/>
                <a:gd name="T17" fmla="*/ 12 h 86"/>
                <a:gd name="T18" fmla="*/ 62 w 91"/>
                <a:gd name="T19" fmla="*/ 4 h 86"/>
                <a:gd name="T20" fmla="*/ 70 w 91"/>
                <a:gd name="T21" fmla="*/ 2 h 86"/>
                <a:gd name="T22" fmla="*/ 91 w 91"/>
                <a:gd name="T23" fmla="*/ 41 h 86"/>
                <a:gd name="T24" fmla="*/ 45 w 91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6">
                  <a:moveTo>
                    <a:pt x="45" y="86"/>
                  </a:moveTo>
                  <a:cubicBezTo>
                    <a:pt x="20" y="86"/>
                    <a:pt x="0" y="66"/>
                    <a:pt x="0" y="41"/>
                  </a:cubicBezTo>
                  <a:cubicBezTo>
                    <a:pt x="0" y="26"/>
                    <a:pt x="7" y="12"/>
                    <a:pt x="20" y="3"/>
                  </a:cubicBezTo>
                  <a:cubicBezTo>
                    <a:pt x="22" y="1"/>
                    <a:pt x="26" y="2"/>
                    <a:pt x="28" y="5"/>
                  </a:cubicBezTo>
                  <a:cubicBezTo>
                    <a:pt x="30" y="7"/>
                    <a:pt x="29" y="11"/>
                    <a:pt x="26" y="13"/>
                  </a:cubicBezTo>
                  <a:cubicBezTo>
                    <a:pt x="17" y="19"/>
                    <a:pt x="12" y="30"/>
                    <a:pt x="12" y="41"/>
                  </a:cubicBezTo>
                  <a:cubicBezTo>
                    <a:pt x="12" y="59"/>
                    <a:pt x="27" y="74"/>
                    <a:pt x="45" y="74"/>
                  </a:cubicBezTo>
                  <a:cubicBezTo>
                    <a:pt x="64" y="74"/>
                    <a:pt x="79" y="59"/>
                    <a:pt x="79" y="41"/>
                  </a:cubicBezTo>
                  <a:cubicBezTo>
                    <a:pt x="79" y="29"/>
                    <a:pt x="73" y="19"/>
                    <a:pt x="63" y="12"/>
                  </a:cubicBezTo>
                  <a:cubicBezTo>
                    <a:pt x="61" y="11"/>
                    <a:pt x="60" y="7"/>
                    <a:pt x="62" y="4"/>
                  </a:cubicBezTo>
                  <a:cubicBezTo>
                    <a:pt x="63" y="1"/>
                    <a:pt x="67" y="0"/>
                    <a:pt x="70" y="2"/>
                  </a:cubicBezTo>
                  <a:cubicBezTo>
                    <a:pt x="83" y="11"/>
                    <a:pt x="91" y="25"/>
                    <a:pt x="91" y="41"/>
                  </a:cubicBezTo>
                  <a:cubicBezTo>
                    <a:pt x="91" y="66"/>
                    <a:pt x="70" y="86"/>
                    <a:pt x="45" y="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2962" y="1498"/>
              <a:ext cx="22" cy="103"/>
            </a:xfrm>
            <a:custGeom>
              <a:avLst/>
              <a:gdLst>
                <a:gd name="T0" fmla="*/ 6 w 12"/>
                <a:gd name="T1" fmla="*/ 58 h 58"/>
                <a:gd name="T2" fmla="*/ 0 w 12"/>
                <a:gd name="T3" fmla="*/ 52 h 58"/>
                <a:gd name="T4" fmla="*/ 0 w 12"/>
                <a:gd name="T5" fmla="*/ 6 h 58"/>
                <a:gd name="T6" fmla="*/ 6 w 12"/>
                <a:gd name="T7" fmla="*/ 0 h 58"/>
                <a:gd name="T8" fmla="*/ 12 w 12"/>
                <a:gd name="T9" fmla="*/ 6 h 58"/>
                <a:gd name="T10" fmla="*/ 12 w 12"/>
                <a:gd name="T11" fmla="*/ 52 h 58"/>
                <a:gd name="T12" fmla="*/ 6 w 1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">
                  <a:moveTo>
                    <a:pt x="6" y="58"/>
                  </a:move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5"/>
                    <a:pt x="10" y="58"/>
                    <a:pt x="6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906" y="3126"/>
              <a:ext cx="2862" cy="677"/>
            </a:xfrm>
            <a:custGeom>
              <a:avLst/>
              <a:gdLst>
                <a:gd name="T0" fmla="*/ 1606 w 1606"/>
                <a:gd name="T1" fmla="*/ 307 h 380"/>
                <a:gd name="T2" fmla="*/ 1534 w 1606"/>
                <a:gd name="T3" fmla="*/ 380 h 380"/>
                <a:gd name="T4" fmla="*/ 72 w 1606"/>
                <a:gd name="T5" fmla="*/ 380 h 380"/>
                <a:gd name="T6" fmla="*/ 0 w 1606"/>
                <a:gd name="T7" fmla="*/ 307 h 380"/>
                <a:gd name="T8" fmla="*/ 0 w 1606"/>
                <a:gd name="T9" fmla="*/ 73 h 380"/>
                <a:gd name="T10" fmla="*/ 72 w 1606"/>
                <a:gd name="T11" fmla="*/ 0 h 380"/>
                <a:gd name="T12" fmla="*/ 1534 w 1606"/>
                <a:gd name="T13" fmla="*/ 0 h 380"/>
                <a:gd name="T14" fmla="*/ 1606 w 1606"/>
                <a:gd name="T15" fmla="*/ 73 h 380"/>
                <a:gd name="T16" fmla="*/ 1606 w 1606"/>
                <a:gd name="T17" fmla="*/ 30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6" h="380">
                  <a:moveTo>
                    <a:pt x="1606" y="307"/>
                  </a:moveTo>
                  <a:cubicBezTo>
                    <a:pt x="1606" y="347"/>
                    <a:pt x="1574" y="380"/>
                    <a:pt x="1534" y="380"/>
                  </a:cubicBezTo>
                  <a:cubicBezTo>
                    <a:pt x="72" y="380"/>
                    <a:pt x="72" y="380"/>
                    <a:pt x="72" y="380"/>
                  </a:cubicBezTo>
                  <a:cubicBezTo>
                    <a:pt x="32" y="380"/>
                    <a:pt x="0" y="347"/>
                    <a:pt x="0" y="30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3"/>
                    <a:pt x="32" y="0"/>
                    <a:pt x="72" y="0"/>
                  </a:cubicBezTo>
                  <a:cubicBezTo>
                    <a:pt x="1534" y="0"/>
                    <a:pt x="1534" y="0"/>
                    <a:pt x="1534" y="0"/>
                  </a:cubicBezTo>
                  <a:cubicBezTo>
                    <a:pt x="1574" y="0"/>
                    <a:pt x="1606" y="33"/>
                    <a:pt x="1606" y="73"/>
                  </a:cubicBezTo>
                  <a:cubicBezTo>
                    <a:pt x="1606" y="307"/>
                    <a:pt x="1606" y="307"/>
                    <a:pt x="1606" y="307"/>
                  </a:cubicBezTo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995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Freeform 36"/>
            <p:cNvSpPr>
              <a:spLocks/>
            </p:cNvSpPr>
            <p:nvPr/>
          </p:nvSpPr>
          <p:spPr bwMode="auto">
            <a:xfrm>
              <a:off x="1155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Freeform 37"/>
            <p:cNvSpPr>
              <a:spLocks/>
            </p:cNvSpPr>
            <p:nvPr/>
          </p:nvSpPr>
          <p:spPr bwMode="auto">
            <a:xfrm>
              <a:off x="1314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Freeform 38"/>
            <p:cNvSpPr>
              <a:spLocks/>
            </p:cNvSpPr>
            <p:nvPr/>
          </p:nvSpPr>
          <p:spPr bwMode="auto">
            <a:xfrm>
              <a:off x="1474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1633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Freeform 40"/>
            <p:cNvSpPr>
              <a:spLocks/>
            </p:cNvSpPr>
            <p:nvPr/>
          </p:nvSpPr>
          <p:spPr bwMode="auto">
            <a:xfrm>
              <a:off x="1793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Freeform 41"/>
            <p:cNvSpPr>
              <a:spLocks/>
            </p:cNvSpPr>
            <p:nvPr/>
          </p:nvSpPr>
          <p:spPr bwMode="auto">
            <a:xfrm>
              <a:off x="1954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2112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Freeform 43"/>
            <p:cNvSpPr>
              <a:spLocks/>
            </p:cNvSpPr>
            <p:nvPr/>
          </p:nvSpPr>
          <p:spPr bwMode="auto">
            <a:xfrm>
              <a:off x="2273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Freeform 44"/>
            <p:cNvSpPr>
              <a:spLocks/>
            </p:cNvSpPr>
            <p:nvPr/>
          </p:nvSpPr>
          <p:spPr bwMode="auto">
            <a:xfrm>
              <a:off x="243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Freeform 45"/>
            <p:cNvSpPr>
              <a:spLocks/>
            </p:cNvSpPr>
            <p:nvPr/>
          </p:nvSpPr>
          <p:spPr bwMode="auto">
            <a:xfrm>
              <a:off x="2592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  <a:gd name="T16" fmla="*/ 72 w 72"/>
                <a:gd name="T17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Freeform 46"/>
            <p:cNvSpPr>
              <a:spLocks/>
            </p:cNvSpPr>
            <p:nvPr/>
          </p:nvSpPr>
          <p:spPr bwMode="auto">
            <a:xfrm>
              <a:off x="291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3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3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Freeform 47"/>
            <p:cNvSpPr>
              <a:spLocks/>
            </p:cNvSpPr>
            <p:nvPr/>
          </p:nvSpPr>
          <p:spPr bwMode="auto">
            <a:xfrm>
              <a:off x="3071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Freeform 48"/>
            <p:cNvSpPr>
              <a:spLocks/>
            </p:cNvSpPr>
            <p:nvPr/>
          </p:nvSpPr>
          <p:spPr bwMode="auto">
            <a:xfrm>
              <a:off x="3230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Freeform 49"/>
            <p:cNvSpPr>
              <a:spLocks/>
            </p:cNvSpPr>
            <p:nvPr/>
          </p:nvSpPr>
          <p:spPr bwMode="auto">
            <a:xfrm>
              <a:off x="3390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Freeform 50"/>
            <p:cNvSpPr>
              <a:spLocks/>
            </p:cNvSpPr>
            <p:nvPr/>
          </p:nvSpPr>
          <p:spPr bwMode="auto">
            <a:xfrm>
              <a:off x="3549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50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50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5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Freeform 51"/>
            <p:cNvSpPr>
              <a:spLocks/>
            </p:cNvSpPr>
            <p:nvPr/>
          </p:nvSpPr>
          <p:spPr bwMode="auto">
            <a:xfrm>
              <a:off x="995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7" name="Freeform 52"/>
            <p:cNvSpPr>
              <a:spLocks/>
            </p:cNvSpPr>
            <p:nvPr/>
          </p:nvSpPr>
          <p:spPr bwMode="auto">
            <a:xfrm>
              <a:off x="1155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Freeform 53"/>
            <p:cNvSpPr>
              <a:spLocks/>
            </p:cNvSpPr>
            <p:nvPr/>
          </p:nvSpPr>
          <p:spPr bwMode="auto">
            <a:xfrm>
              <a:off x="1314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Freeform 54"/>
            <p:cNvSpPr>
              <a:spLocks/>
            </p:cNvSpPr>
            <p:nvPr/>
          </p:nvSpPr>
          <p:spPr bwMode="auto">
            <a:xfrm>
              <a:off x="1474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Freeform 55"/>
            <p:cNvSpPr>
              <a:spLocks/>
            </p:cNvSpPr>
            <p:nvPr/>
          </p:nvSpPr>
          <p:spPr bwMode="auto">
            <a:xfrm>
              <a:off x="1633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Freeform 56"/>
            <p:cNvSpPr>
              <a:spLocks/>
            </p:cNvSpPr>
            <p:nvPr/>
          </p:nvSpPr>
          <p:spPr bwMode="auto">
            <a:xfrm>
              <a:off x="1793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Freeform 57"/>
            <p:cNvSpPr>
              <a:spLocks/>
            </p:cNvSpPr>
            <p:nvPr/>
          </p:nvSpPr>
          <p:spPr bwMode="auto">
            <a:xfrm>
              <a:off x="1954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Freeform 58"/>
            <p:cNvSpPr>
              <a:spLocks/>
            </p:cNvSpPr>
            <p:nvPr/>
          </p:nvSpPr>
          <p:spPr bwMode="auto">
            <a:xfrm>
              <a:off x="2112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Freeform 59"/>
            <p:cNvSpPr>
              <a:spLocks/>
            </p:cNvSpPr>
            <p:nvPr/>
          </p:nvSpPr>
          <p:spPr bwMode="auto">
            <a:xfrm>
              <a:off x="2273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Freeform 60"/>
            <p:cNvSpPr>
              <a:spLocks/>
            </p:cNvSpPr>
            <p:nvPr/>
          </p:nvSpPr>
          <p:spPr bwMode="auto">
            <a:xfrm>
              <a:off x="243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Freeform 61"/>
            <p:cNvSpPr>
              <a:spLocks/>
            </p:cNvSpPr>
            <p:nvPr/>
          </p:nvSpPr>
          <p:spPr bwMode="auto">
            <a:xfrm>
              <a:off x="291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Freeform 62"/>
            <p:cNvSpPr>
              <a:spLocks/>
            </p:cNvSpPr>
            <p:nvPr/>
          </p:nvSpPr>
          <p:spPr bwMode="auto">
            <a:xfrm>
              <a:off x="3071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Freeform 63"/>
            <p:cNvSpPr>
              <a:spLocks/>
            </p:cNvSpPr>
            <p:nvPr/>
          </p:nvSpPr>
          <p:spPr bwMode="auto">
            <a:xfrm>
              <a:off x="3230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9" name="Freeform 64"/>
            <p:cNvSpPr>
              <a:spLocks/>
            </p:cNvSpPr>
            <p:nvPr/>
          </p:nvSpPr>
          <p:spPr bwMode="auto">
            <a:xfrm>
              <a:off x="3390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3549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Freeform 66"/>
            <p:cNvSpPr>
              <a:spLocks/>
            </p:cNvSpPr>
            <p:nvPr/>
          </p:nvSpPr>
          <p:spPr bwMode="auto">
            <a:xfrm>
              <a:off x="995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4" name="Freeform 67"/>
            <p:cNvSpPr>
              <a:spLocks/>
            </p:cNvSpPr>
            <p:nvPr/>
          </p:nvSpPr>
          <p:spPr bwMode="auto">
            <a:xfrm>
              <a:off x="1155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Freeform 68"/>
            <p:cNvSpPr>
              <a:spLocks/>
            </p:cNvSpPr>
            <p:nvPr/>
          </p:nvSpPr>
          <p:spPr bwMode="auto">
            <a:xfrm>
              <a:off x="1314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8" name="Freeform 69"/>
            <p:cNvSpPr>
              <a:spLocks/>
            </p:cNvSpPr>
            <p:nvPr/>
          </p:nvSpPr>
          <p:spPr bwMode="auto">
            <a:xfrm>
              <a:off x="1474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" name="Freeform 70"/>
            <p:cNvSpPr>
              <a:spLocks/>
            </p:cNvSpPr>
            <p:nvPr/>
          </p:nvSpPr>
          <p:spPr bwMode="auto">
            <a:xfrm>
              <a:off x="1633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3" name="Freeform 71"/>
            <p:cNvSpPr>
              <a:spLocks/>
            </p:cNvSpPr>
            <p:nvPr/>
          </p:nvSpPr>
          <p:spPr bwMode="auto">
            <a:xfrm>
              <a:off x="1793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4" name="Freeform 72"/>
            <p:cNvSpPr>
              <a:spLocks/>
            </p:cNvSpPr>
            <p:nvPr/>
          </p:nvSpPr>
          <p:spPr bwMode="auto">
            <a:xfrm>
              <a:off x="1954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7" name="Freeform 73"/>
            <p:cNvSpPr>
              <a:spLocks/>
            </p:cNvSpPr>
            <p:nvPr/>
          </p:nvSpPr>
          <p:spPr bwMode="auto">
            <a:xfrm>
              <a:off x="2112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9" name="Freeform 74"/>
            <p:cNvSpPr>
              <a:spLocks/>
            </p:cNvSpPr>
            <p:nvPr/>
          </p:nvSpPr>
          <p:spPr bwMode="auto">
            <a:xfrm>
              <a:off x="2273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9" name="Freeform 75"/>
            <p:cNvSpPr>
              <a:spLocks/>
            </p:cNvSpPr>
            <p:nvPr/>
          </p:nvSpPr>
          <p:spPr bwMode="auto">
            <a:xfrm>
              <a:off x="2431" y="3299"/>
              <a:ext cx="289" cy="287"/>
            </a:xfrm>
            <a:custGeom>
              <a:avLst/>
              <a:gdLst>
                <a:gd name="T0" fmla="*/ 139 w 162"/>
                <a:gd name="T1" fmla="*/ 0 h 161"/>
                <a:gd name="T2" fmla="*/ 113 w 162"/>
                <a:gd name="T3" fmla="*/ 0 h 161"/>
                <a:gd name="T4" fmla="*/ 90 w 162"/>
                <a:gd name="T5" fmla="*/ 23 h 161"/>
                <a:gd name="T6" fmla="*/ 90 w 162"/>
                <a:gd name="T7" fmla="*/ 89 h 161"/>
                <a:gd name="T8" fmla="*/ 24 w 162"/>
                <a:gd name="T9" fmla="*/ 89 h 161"/>
                <a:gd name="T10" fmla="*/ 0 w 162"/>
                <a:gd name="T11" fmla="*/ 112 h 161"/>
                <a:gd name="T12" fmla="*/ 0 w 162"/>
                <a:gd name="T13" fmla="*/ 138 h 161"/>
                <a:gd name="T14" fmla="*/ 24 w 162"/>
                <a:gd name="T15" fmla="*/ 161 h 161"/>
                <a:gd name="T16" fmla="*/ 113 w 162"/>
                <a:gd name="T17" fmla="*/ 161 h 161"/>
                <a:gd name="T18" fmla="*/ 114 w 162"/>
                <a:gd name="T19" fmla="*/ 161 h 161"/>
                <a:gd name="T20" fmla="*/ 139 w 162"/>
                <a:gd name="T21" fmla="*/ 161 h 161"/>
                <a:gd name="T22" fmla="*/ 162 w 162"/>
                <a:gd name="T23" fmla="*/ 138 h 161"/>
                <a:gd name="T24" fmla="*/ 162 w 162"/>
                <a:gd name="T25" fmla="*/ 113 h 161"/>
                <a:gd name="T26" fmla="*/ 162 w 162"/>
                <a:gd name="T27" fmla="*/ 112 h 161"/>
                <a:gd name="T28" fmla="*/ 162 w 162"/>
                <a:gd name="T29" fmla="*/ 23 h 161"/>
                <a:gd name="T30" fmla="*/ 139 w 162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61">
                  <a:moveTo>
                    <a:pt x="139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0" y="0"/>
                    <a:pt x="90" y="10"/>
                    <a:pt x="90" y="2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11" y="89"/>
                    <a:pt x="0" y="99"/>
                    <a:pt x="0" y="11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1"/>
                    <a:pt x="11" y="161"/>
                    <a:pt x="24" y="161"/>
                  </a:cubicBezTo>
                  <a:cubicBezTo>
                    <a:pt x="113" y="161"/>
                    <a:pt x="113" y="161"/>
                    <a:pt x="113" y="161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52" y="161"/>
                    <a:pt x="162" y="151"/>
                    <a:pt x="162" y="138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2" y="10"/>
                    <a:pt x="152" y="0"/>
                    <a:pt x="1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0" name="Freeform 76"/>
            <p:cNvSpPr>
              <a:spLocks/>
            </p:cNvSpPr>
            <p:nvPr/>
          </p:nvSpPr>
          <p:spPr bwMode="auto">
            <a:xfrm>
              <a:off x="2911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Freeform 77"/>
            <p:cNvSpPr>
              <a:spLocks/>
            </p:cNvSpPr>
            <p:nvPr/>
          </p:nvSpPr>
          <p:spPr bwMode="auto">
            <a:xfrm>
              <a:off x="3071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2" name="Freeform 78"/>
            <p:cNvSpPr>
              <a:spLocks/>
            </p:cNvSpPr>
            <p:nvPr/>
          </p:nvSpPr>
          <p:spPr bwMode="auto">
            <a:xfrm>
              <a:off x="3230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3" name="Freeform 79"/>
            <p:cNvSpPr>
              <a:spLocks/>
            </p:cNvSpPr>
            <p:nvPr/>
          </p:nvSpPr>
          <p:spPr bwMode="auto">
            <a:xfrm>
              <a:off x="3390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4" name="Freeform 80"/>
            <p:cNvSpPr>
              <a:spLocks/>
            </p:cNvSpPr>
            <p:nvPr/>
          </p:nvSpPr>
          <p:spPr bwMode="auto">
            <a:xfrm>
              <a:off x="3549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5" name="Freeform 81"/>
            <p:cNvSpPr>
              <a:spLocks/>
            </p:cNvSpPr>
            <p:nvPr/>
          </p:nvSpPr>
          <p:spPr bwMode="auto">
            <a:xfrm>
              <a:off x="995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6" name="Freeform 82"/>
            <p:cNvSpPr>
              <a:spLocks/>
            </p:cNvSpPr>
            <p:nvPr/>
          </p:nvSpPr>
          <p:spPr bwMode="auto">
            <a:xfrm>
              <a:off x="1155" y="3616"/>
              <a:ext cx="129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Freeform 83"/>
            <p:cNvSpPr>
              <a:spLocks/>
            </p:cNvSpPr>
            <p:nvPr/>
          </p:nvSpPr>
          <p:spPr bwMode="auto">
            <a:xfrm>
              <a:off x="1314" y="3616"/>
              <a:ext cx="1087" cy="129"/>
            </a:xfrm>
            <a:custGeom>
              <a:avLst/>
              <a:gdLst>
                <a:gd name="T0" fmla="*/ 587 w 610"/>
                <a:gd name="T1" fmla="*/ 0 h 72"/>
                <a:gd name="T2" fmla="*/ 562 w 610"/>
                <a:gd name="T3" fmla="*/ 0 h 72"/>
                <a:gd name="T4" fmla="*/ 561 w 610"/>
                <a:gd name="T5" fmla="*/ 0 h 72"/>
                <a:gd name="T6" fmla="*/ 24 w 610"/>
                <a:gd name="T7" fmla="*/ 0 h 72"/>
                <a:gd name="T8" fmla="*/ 0 w 610"/>
                <a:gd name="T9" fmla="*/ 23 h 72"/>
                <a:gd name="T10" fmla="*/ 0 w 610"/>
                <a:gd name="T11" fmla="*/ 49 h 72"/>
                <a:gd name="T12" fmla="*/ 24 w 610"/>
                <a:gd name="T13" fmla="*/ 72 h 72"/>
                <a:gd name="T14" fmla="*/ 561 w 610"/>
                <a:gd name="T15" fmla="*/ 72 h 72"/>
                <a:gd name="T16" fmla="*/ 562 w 610"/>
                <a:gd name="T17" fmla="*/ 72 h 72"/>
                <a:gd name="T18" fmla="*/ 587 w 610"/>
                <a:gd name="T19" fmla="*/ 72 h 72"/>
                <a:gd name="T20" fmla="*/ 610 w 610"/>
                <a:gd name="T21" fmla="*/ 49 h 72"/>
                <a:gd name="T22" fmla="*/ 610 w 610"/>
                <a:gd name="T23" fmla="*/ 23 h 72"/>
                <a:gd name="T24" fmla="*/ 587 w 610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0" h="72">
                  <a:moveTo>
                    <a:pt x="587" y="0"/>
                  </a:moveTo>
                  <a:cubicBezTo>
                    <a:pt x="562" y="0"/>
                    <a:pt x="562" y="0"/>
                    <a:pt x="562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561" y="72"/>
                    <a:pt x="561" y="72"/>
                    <a:pt x="561" y="72"/>
                  </a:cubicBezTo>
                  <a:cubicBezTo>
                    <a:pt x="562" y="72"/>
                    <a:pt x="562" y="72"/>
                    <a:pt x="562" y="72"/>
                  </a:cubicBezTo>
                  <a:cubicBezTo>
                    <a:pt x="587" y="72"/>
                    <a:pt x="587" y="72"/>
                    <a:pt x="587" y="72"/>
                  </a:cubicBezTo>
                  <a:cubicBezTo>
                    <a:pt x="600" y="72"/>
                    <a:pt x="610" y="62"/>
                    <a:pt x="610" y="49"/>
                  </a:cubicBezTo>
                  <a:cubicBezTo>
                    <a:pt x="610" y="23"/>
                    <a:pt x="610" y="23"/>
                    <a:pt x="610" y="23"/>
                  </a:cubicBezTo>
                  <a:cubicBezTo>
                    <a:pt x="610" y="10"/>
                    <a:pt x="600" y="0"/>
                    <a:pt x="5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8" name="Freeform 84"/>
            <p:cNvSpPr>
              <a:spLocks/>
            </p:cNvSpPr>
            <p:nvPr/>
          </p:nvSpPr>
          <p:spPr bwMode="auto">
            <a:xfrm>
              <a:off x="243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Freeform 85"/>
            <p:cNvSpPr>
              <a:spLocks/>
            </p:cNvSpPr>
            <p:nvPr/>
          </p:nvSpPr>
          <p:spPr bwMode="auto">
            <a:xfrm>
              <a:off x="2592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0" name="Freeform 86"/>
            <p:cNvSpPr>
              <a:spLocks/>
            </p:cNvSpPr>
            <p:nvPr/>
          </p:nvSpPr>
          <p:spPr bwMode="auto">
            <a:xfrm>
              <a:off x="291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1" name="Freeform 87"/>
            <p:cNvSpPr>
              <a:spLocks/>
            </p:cNvSpPr>
            <p:nvPr/>
          </p:nvSpPr>
          <p:spPr bwMode="auto">
            <a:xfrm>
              <a:off x="3071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2" name="Freeform 88"/>
            <p:cNvSpPr>
              <a:spLocks/>
            </p:cNvSpPr>
            <p:nvPr/>
          </p:nvSpPr>
          <p:spPr bwMode="auto">
            <a:xfrm>
              <a:off x="3230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3" name="Freeform 89"/>
            <p:cNvSpPr>
              <a:spLocks/>
            </p:cNvSpPr>
            <p:nvPr/>
          </p:nvSpPr>
          <p:spPr bwMode="auto">
            <a:xfrm>
              <a:off x="3390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4" name="Freeform 90"/>
            <p:cNvSpPr>
              <a:spLocks/>
            </p:cNvSpPr>
            <p:nvPr/>
          </p:nvSpPr>
          <p:spPr bwMode="auto">
            <a:xfrm>
              <a:off x="3549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5" name="Freeform 91"/>
            <p:cNvSpPr>
              <a:spLocks noEditPoints="1"/>
            </p:cNvSpPr>
            <p:nvPr/>
          </p:nvSpPr>
          <p:spPr bwMode="auto">
            <a:xfrm>
              <a:off x="1043" y="2613"/>
              <a:ext cx="948" cy="1386"/>
            </a:xfrm>
            <a:custGeom>
              <a:avLst/>
              <a:gdLst>
                <a:gd name="T0" fmla="*/ 514 w 532"/>
                <a:gd name="T1" fmla="*/ 181 h 778"/>
                <a:gd name="T2" fmla="*/ 464 w 532"/>
                <a:gd name="T3" fmla="*/ 199 h 778"/>
                <a:gd name="T4" fmla="*/ 459 w 532"/>
                <a:gd name="T5" fmla="*/ 284 h 778"/>
                <a:gd name="T6" fmla="*/ 416 w 532"/>
                <a:gd name="T7" fmla="*/ 324 h 778"/>
                <a:gd name="T8" fmla="*/ 351 w 532"/>
                <a:gd name="T9" fmla="*/ 338 h 778"/>
                <a:gd name="T10" fmla="*/ 347 w 532"/>
                <a:gd name="T11" fmla="*/ 251 h 778"/>
                <a:gd name="T12" fmla="*/ 347 w 532"/>
                <a:gd name="T13" fmla="*/ 148 h 778"/>
                <a:gd name="T14" fmla="*/ 384 w 532"/>
                <a:gd name="T15" fmla="*/ 43 h 778"/>
                <a:gd name="T16" fmla="*/ 366 w 532"/>
                <a:gd name="T17" fmla="*/ 6 h 778"/>
                <a:gd name="T18" fmla="*/ 328 w 532"/>
                <a:gd name="T19" fmla="*/ 24 h 778"/>
                <a:gd name="T20" fmla="*/ 287 w 532"/>
                <a:gd name="T21" fmla="*/ 138 h 778"/>
                <a:gd name="T22" fmla="*/ 287 w 532"/>
                <a:gd name="T23" fmla="*/ 229 h 778"/>
                <a:gd name="T24" fmla="*/ 278 w 532"/>
                <a:gd name="T25" fmla="*/ 230 h 778"/>
                <a:gd name="T26" fmla="*/ 272 w 532"/>
                <a:gd name="T27" fmla="*/ 129 h 778"/>
                <a:gd name="T28" fmla="*/ 294 w 532"/>
                <a:gd name="T29" fmla="*/ 68 h 778"/>
                <a:gd name="T30" fmla="*/ 276 w 532"/>
                <a:gd name="T31" fmla="*/ 30 h 778"/>
                <a:gd name="T32" fmla="*/ 238 w 532"/>
                <a:gd name="T33" fmla="*/ 48 h 778"/>
                <a:gd name="T34" fmla="*/ 211 w 532"/>
                <a:gd name="T35" fmla="*/ 121 h 778"/>
                <a:gd name="T36" fmla="*/ 218 w 532"/>
                <a:gd name="T37" fmla="*/ 235 h 778"/>
                <a:gd name="T38" fmla="*/ 201 w 532"/>
                <a:gd name="T39" fmla="*/ 236 h 778"/>
                <a:gd name="T40" fmla="*/ 187 w 532"/>
                <a:gd name="T41" fmla="*/ 155 h 778"/>
                <a:gd name="T42" fmla="*/ 204 w 532"/>
                <a:gd name="T43" fmla="*/ 105 h 778"/>
                <a:gd name="T44" fmla="*/ 185 w 532"/>
                <a:gd name="T45" fmla="*/ 68 h 778"/>
                <a:gd name="T46" fmla="*/ 147 w 532"/>
                <a:gd name="T47" fmla="*/ 87 h 778"/>
                <a:gd name="T48" fmla="*/ 142 w 532"/>
                <a:gd name="T49" fmla="*/ 101 h 778"/>
                <a:gd name="T50" fmla="*/ 119 w 532"/>
                <a:gd name="T51" fmla="*/ 99 h 778"/>
                <a:gd name="T52" fmla="*/ 86 w 532"/>
                <a:gd name="T53" fmla="*/ 110 h 778"/>
                <a:gd name="T54" fmla="*/ 40 w 532"/>
                <a:gd name="T55" fmla="*/ 182 h 778"/>
                <a:gd name="T56" fmla="*/ 61 w 532"/>
                <a:gd name="T57" fmla="*/ 271 h 778"/>
                <a:gd name="T58" fmla="*/ 87 w 532"/>
                <a:gd name="T59" fmla="*/ 524 h 778"/>
                <a:gd name="T60" fmla="*/ 0 w 532"/>
                <a:gd name="T61" fmla="*/ 778 h 778"/>
                <a:gd name="T62" fmla="*/ 205 w 532"/>
                <a:gd name="T63" fmla="*/ 778 h 778"/>
                <a:gd name="T64" fmla="*/ 291 w 532"/>
                <a:gd name="T65" fmla="*/ 549 h 778"/>
                <a:gd name="T66" fmla="*/ 490 w 532"/>
                <a:gd name="T67" fmla="*/ 385 h 778"/>
                <a:gd name="T68" fmla="*/ 532 w 532"/>
                <a:gd name="T69" fmla="*/ 274 h 778"/>
                <a:gd name="T70" fmla="*/ 514 w 532"/>
                <a:gd name="T71" fmla="*/ 181 h 778"/>
                <a:gd name="T72" fmla="*/ 125 w 532"/>
                <a:gd name="T73" fmla="*/ 159 h 778"/>
                <a:gd name="T74" fmla="*/ 127 w 532"/>
                <a:gd name="T75" fmla="*/ 159 h 778"/>
                <a:gd name="T76" fmla="*/ 141 w 532"/>
                <a:gd name="T77" fmla="*/ 241 h 778"/>
                <a:gd name="T78" fmla="*/ 116 w 532"/>
                <a:gd name="T79" fmla="*/ 243 h 778"/>
                <a:gd name="T80" fmla="*/ 104 w 532"/>
                <a:gd name="T81" fmla="*/ 193 h 778"/>
                <a:gd name="T82" fmla="*/ 125 w 532"/>
                <a:gd name="T83" fmla="*/ 159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514" y="181"/>
                  </a:moveTo>
                  <a:cubicBezTo>
                    <a:pt x="514" y="181"/>
                    <a:pt x="473" y="171"/>
                    <a:pt x="464" y="199"/>
                  </a:cubicBezTo>
                  <a:cubicBezTo>
                    <a:pt x="451" y="237"/>
                    <a:pt x="477" y="224"/>
                    <a:pt x="459" y="284"/>
                  </a:cubicBezTo>
                  <a:cubicBezTo>
                    <a:pt x="416" y="324"/>
                    <a:pt x="416" y="324"/>
                    <a:pt x="416" y="324"/>
                  </a:cubicBezTo>
                  <a:cubicBezTo>
                    <a:pt x="351" y="338"/>
                    <a:pt x="351" y="338"/>
                    <a:pt x="351" y="338"/>
                  </a:cubicBezTo>
                  <a:cubicBezTo>
                    <a:pt x="347" y="251"/>
                    <a:pt x="347" y="251"/>
                    <a:pt x="347" y="251"/>
                  </a:cubicBezTo>
                  <a:cubicBezTo>
                    <a:pt x="347" y="148"/>
                    <a:pt x="347" y="148"/>
                    <a:pt x="347" y="148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90" y="28"/>
                    <a:pt x="381" y="11"/>
                    <a:pt x="366" y="6"/>
                  </a:cubicBezTo>
                  <a:cubicBezTo>
                    <a:pt x="350" y="0"/>
                    <a:pt x="333" y="8"/>
                    <a:pt x="328" y="24"/>
                  </a:cubicBezTo>
                  <a:cubicBezTo>
                    <a:pt x="287" y="138"/>
                    <a:pt x="287" y="138"/>
                    <a:pt x="287" y="138"/>
                  </a:cubicBezTo>
                  <a:cubicBezTo>
                    <a:pt x="287" y="229"/>
                    <a:pt x="287" y="229"/>
                    <a:pt x="287" y="229"/>
                  </a:cubicBezTo>
                  <a:cubicBezTo>
                    <a:pt x="278" y="230"/>
                    <a:pt x="278" y="230"/>
                    <a:pt x="278" y="230"/>
                  </a:cubicBezTo>
                  <a:cubicBezTo>
                    <a:pt x="272" y="129"/>
                    <a:pt x="272" y="129"/>
                    <a:pt x="272" y="129"/>
                  </a:cubicBezTo>
                  <a:cubicBezTo>
                    <a:pt x="294" y="68"/>
                    <a:pt x="294" y="68"/>
                    <a:pt x="294" y="68"/>
                  </a:cubicBezTo>
                  <a:cubicBezTo>
                    <a:pt x="300" y="53"/>
                    <a:pt x="292" y="36"/>
                    <a:pt x="276" y="30"/>
                  </a:cubicBezTo>
                  <a:cubicBezTo>
                    <a:pt x="261" y="25"/>
                    <a:pt x="244" y="33"/>
                    <a:pt x="238" y="48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18" y="235"/>
                    <a:pt x="218" y="235"/>
                    <a:pt x="218" y="235"/>
                  </a:cubicBezTo>
                  <a:cubicBezTo>
                    <a:pt x="201" y="236"/>
                    <a:pt x="201" y="236"/>
                    <a:pt x="201" y="236"/>
                  </a:cubicBezTo>
                  <a:cubicBezTo>
                    <a:pt x="187" y="155"/>
                    <a:pt x="187" y="155"/>
                    <a:pt x="187" y="155"/>
                  </a:cubicBezTo>
                  <a:cubicBezTo>
                    <a:pt x="204" y="105"/>
                    <a:pt x="204" y="105"/>
                    <a:pt x="204" y="105"/>
                  </a:cubicBezTo>
                  <a:cubicBezTo>
                    <a:pt x="209" y="90"/>
                    <a:pt x="201" y="73"/>
                    <a:pt x="185" y="68"/>
                  </a:cubicBezTo>
                  <a:cubicBezTo>
                    <a:pt x="170" y="63"/>
                    <a:pt x="153" y="71"/>
                    <a:pt x="147" y="87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35" y="97"/>
                    <a:pt x="127" y="96"/>
                    <a:pt x="119" y="99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57" y="326"/>
                    <a:pt x="53" y="466"/>
                    <a:pt x="87" y="524"/>
                  </a:cubicBezTo>
                  <a:cubicBezTo>
                    <a:pt x="0" y="778"/>
                    <a:pt x="0" y="778"/>
                    <a:pt x="0" y="778"/>
                  </a:cubicBezTo>
                  <a:cubicBezTo>
                    <a:pt x="205" y="778"/>
                    <a:pt x="205" y="778"/>
                    <a:pt x="205" y="778"/>
                  </a:cubicBezTo>
                  <a:cubicBezTo>
                    <a:pt x="291" y="549"/>
                    <a:pt x="291" y="549"/>
                    <a:pt x="291" y="549"/>
                  </a:cubicBezTo>
                  <a:cubicBezTo>
                    <a:pt x="490" y="385"/>
                    <a:pt x="490" y="385"/>
                    <a:pt x="490" y="385"/>
                  </a:cubicBezTo>
                  <a:cubicBezTo>
                    <a:pt x="532" y="274"/>
                    <a:pt x="532" y="274"/>
                    <a:pt x="532" y="274"/>
                  </a:cubicBezTo>
                  <a:cubicBezTo>
                    <a:pt x="514" y="181"/>
                    <a:pt x="514" y="181"/>
                    <a:pt x="514" y="181"/>
                  </a:cubicBezTo>
                  <a:moveTo>
                    <a:pt x="125" y="159"/>
                  </a:moveTo>
                  <a:cubicBezTo>
                    <a:pt x="127" y="159"/>
                    <a:pt x="127" y="159"/>
                    <a:pt x="127" y="159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25" y="159"/>
                    <a:pt x="125" y="159"/>
                    <a:pt x="125" y="159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Freeform 92"/>
            <p:cNvSpPr>
              <a:spLocks/>
            </p:cNvSpPr>
            <p:nvPr/>
          </p:nvSpPr>
          <p:spPr bwMode="auto">
            <a:xfrm>
              <a:off x="997" y="3639"/>
              <a:ext cx="458" cy="362"/>
            </a:xfrm>
            <a:custGeom>
              <a:avLst/>
              <a:gdLst>
                <a:gd name="T0" fmla="*/ 126 w 458"/>
                <a:gd name="T1" fmla="*/ 0 h 362"/>
                <a:gd name="T2" fmla="*/ 0 w 458"/>
                <a:gd name="T3" fmla="*/ 362 h 362"/>
                <a:gd name="T4" fmla="*/ 361 w 458"/>
                <a:gd name="T5" fmla="*/ 362 h 362"/>
                <a:gd name="T6" fmla="*/ 458 w 458"/>
                <a:gd name="T7" fmla="*/ 31 h 362"/>
                <a:gd name="T8" fmla="*/ 126 w 458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362">
                  <a:moveTo>
                    <a:pt x="126" y="0"/>
                  </a:moveTo>
                  <a:lnTo>
                    <a:pt x="0" y="362"/>
                  </a:lnTo>
                  <a:lnTo>
                    <a:pt x="361" y="362"/>
                  </a:lnTo>
                  <a:lnTo>
                    <a:pt x="458" y="3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7" name="Freeform 93"/>
            <p:cNvSpPr>
              <a:spLocks/>
            </p:cNvSpPr>
            <p:nvPr/>
          </p:nvSpPr>
          <p:spPr bwMode="auto">
            <a:xfrm>
              <a:off x="1358" y="3670"/>
              <a:ext cx="221" cy="331"/>
            </a:xfrm>
            <a:custGeom>
              <a:avLst/>
              <a:gdLst>
                <a:gd name="T0" fmla="*/ 221 w 221"/>
                <a:gd name="T1" fmla="*/ 0 h 331"/>
                <a:gd name="T2" fmla="*/ 97 w 221"/>
                <a:gd name="T3" fmla="*/ 0 h 331"/>
                <a:gd name="T4" fmla="*/ 0 w 221"/>
                <a:gd name="T5" fmla="*/ 331 h 331"/>
                <a:gd name="T6" fmla="*/ 143 w 221"/>
                <a:gd name="T7" fmla="*/ 331 h 331"/>
                <a:gd name="T8" fmla="*/ 221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221" y="0"/>
                  </a:moveTo>
                  <a:lnTo>
                    <a:pt x="97" y="0"/>
                  </a:lnTo>
                  <a:lnTo>
                    <a:pt x="0" y="331"/>
                  </a:lnTo>
                  <a:lnTo>
                    <a:pt x="143" y="33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8" name="Oval 94"/>
            <p:cNvSpPr>
              <a:spLocks noChangeArrowheads="1"/>
            </p:cNvSpPr>
            <p:nvPr/>
          </p:nvSpPr>
          <p:spPr bwMode="auto">
            <a:xfrm>
              <a:off x="1342" y="3716"/>
              <a:ext cx="65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Oval 95"/>
            <p:cNvSpPr>
              <a:spLocks noChangeArrowheads="1"/>
            </p:cNvSpPr>
            <p:nvPr/>
          </p:nvSpPr>
          <p:spPr bwMode="auto">
            <a:xfrm>
              <a:off x="136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0" name="Oval 96"/>
            <p:cNvSpPr>
              <a:spLocks noChangeArrowheads="1"/>
            </p:cNvSpPr>
            <p:nvPr/>
          </p:nvSpPr>
          <p:spPr bwMode="auto">
            <a:xfrm>
              <a:off x="138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1" name="Oval 97"/>
            <p:cNvSpPr>
              <a:spLocks noChangeArrowheads="1"/>
            </p:cNvSpPr>
            <p:nvPr/>
          </p:nvSpPr>
          <p:spPr bwMode="auto">
            <a:xfrm>
              <a:off x="136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2" name="Oval 98"/>
            <p:cNvSpPr>
              <a:spLocks noChangeArrowheads="1"/>
            </p:cNvSpPr>
            <p:nvPr/>
          </p:nvSpPr>
          <p:spPr bwMode="auto">
            <a:xfrm>
              <a:off x="138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3" name="Oval 99"/>
            <p:cNvSpPr>
              <a:spLocks noChangeArrowheads="1"/>
            </p:cNvSpPr>
            <p:nvPr/>
          </p:nvSpPr>
          <p:spPr bwMode="auto">
            <a:xfrm>
              <a:off x="1305" y="3835"/>
              <a:ext cx="64" cy="65"/>
            </a:xfrm>
            <a:prstGeom prst="ellipse">
              <a:avLst/>
            </a:prstGeom>
            <a:solidFill>
              <a:srgbClr val="868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4" name="Oval 100"/>
            <p:cNvSpPr>
              <a:spLocks noChangeArrowheads="1"/>
            </p:cNvSpPr>
            <p:nvPr/>
          </p:nvSpPr>
          <p:spPr bwMode="auto">
            <a:xfrm>
              <a:off x="1323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5" name="Oval 101"/>
            <p:cNvSpPr>
              <a:spLocks noChangeArrowheads="1"/>
            </p:cNvSpPr>
            <p:nvPr/>
          </p:nvSpPr>
          <p:spPr bwMode="auto">
            <a:xfrm>
              <a:off x="1342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6" name="Oval 102"/>
            <p:cNvSpPr>
              <a:spLocks noChangeArrowheads="1"/>
            </p:cNvSpPr>
            <p:nvPr/>
          </p:nvSpPr>
          <p:spPr bwMode="auto">
            <a:xfrm>
              <a:off x="1323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7" name="Oval 103"/>
            <p:cNvSpPr>
              <a:spLocks noChangeArrowheads="1"/>
            </p:cNvSpPr>
            <p:nvPr/>
          </p:nvSpPr>
          <p:spPr bwMode="auto">
            <a:xfrm>
              <a:off x="1342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8" name="Freeform 104"/>
            <p:cNvSpPr>
              <a:spLocks/>
            </p:cNvSpPr>
            <p:nvPr/>
          </p:nvSpPr>
          <p:spPr bwMode="auto">
            <a:xfrm>
              <a:off x="1897" y="2941"/>
              <a:ext cx="80" cy="98"/>
            </a:xfrm>
            <a:custGeom>
              <a:avLst/>
              <a:gdLst>
                <a:gd name="T0" fmla="*/ 31 w 45"/>
                <a:gd name="T1" fmla="*/ 0 h 55"/>
                <a:gd name="T2" fmla="*/ 30 w 45"/>
                <a:gd name="T3" fmla="*/ 0 h 55"/>
                <a:gd name="T4" fmla="*/ 1 w 45"/>
                <a:gd name="T5" fmla="*/ 16 h 55"/>
                <a:gd name="T6" fmla="*/ 7 w 45"/>
                <a:gd name="T7" fmla="*/ 55 h 55"/>
                <a:gd name="T8" fmla="*/ 45 w 45"/>
                <a:gd name="T9" fmla="*/ 50 h 55"/>
                <a:gd name="T10" fmla="*/ 35 w 45"/>
                <a:gd name="T11" fmla="*/ 0 h 55"/>
                <a:gd name="T12" fmla="*/ 31 w 45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5">
                  <a:moveTo>
                    <a:pt x="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1" y="0"/>
                    <a:pt x="0" y="1"/>
                    <a:pt x="1" y="16"/>
                  </a:cubicBezTo>
                  <a:cubicBezTo>
                    <a:pt x="3" y="35"/>
                    <a:pt x="7" y="55"/>
                    <a:pt x="7" y="5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1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9" name="Freeform 105"/>
            <p:cNvSpPr>
              <a:spLocks/>
            </p:cNvSpPr>
            <p:nvPr/>
          </p:nvSpPr>
          <p:spPr bwMode="auto">
            <a:xfrm>
              <a:off x="845" y="3809"/>
              <a:ext cx="709" cy="509"/>
            </a:xfrm>
            <a:custGeom>
              <a:avLst/>
              <a:gdLst>
                <a:gd name="T0" fmla="*/ 152 w 709"/>
                <a:gd name="T1" fmla="*/ 0 h 509"/>
                <a:gd name="T2" fmla="*/ 0 w 709"/>
                <a:gd name="T3" fmla="*/ 509 h 509"/>
                <a:gd name="T4" fmla="*/ 672 w 709"/>
                <a:gd name="T5" fmla="*/ 509 h 509"/>
                <a:gd name="T6" fmla="*/ 709 w 709"/>
                <a:gd name="T7" fmla="*/ 39 h 509"/>
                <a:gd name="T8" fmla="*/ 152 w 709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09">
                  <a:moveTo>
                    <a:pt x="152" y="0"/>
                  </a:moveTo>
                  <a:lnTo>
                    <a:pt x="0" y="509"/>
                  </a:lnTo>
                  <a:lnTo>
                    <a:pt x="672" y="509"/>
                  </a:lnTo>
                  <a:lnTo>
                    <a:pt x="709" y="3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0" name="Freeform 106"/>
            <p:cNvSpPr>
              <a:spLocks noEditPoints="1"/>
            </p:cNvSpPr>
            <p:nvPr/>
          </p:nvSpPr>
          <p:spPr bwMode="auto">
            <a:xfrm>
              <a:off x="2561" y="2896"/>
              <a:ext cx="948" cy="1387"/>
            </a:xfrm>
            <a:custGeom>
              <a:avLst/>
              <a:gdLst>
                <a:gd name="T0" fmla="*/ 0 w 532"/>
                <a:gd name="T1" fmla="*/ 274 h 778"/>
                <a:gd name="T2" fmla="*/ 43 w 532"/>
                <a:gd name="T3" fmla="*/ 385 h 778"/>
                <a:gd name="T4" fmla="*/ 241 w 532"/>
                <a:gd name="T5" fmla="*/ 549 h 778"/>
                <a:gd name="T6" fmla="*/ 327 w 532"/>
                <a:gd name="T7" fmla="*/ 778 h 778"/>
                <a:gd name="T8" fmla="*/ 532 w 532"/>
                <a:gd name="T9" fmla="*/ 778 h 778"/>
                <a:gd name="T10" fmla="*/ 445 w 532"/>
                <a:gd name="T11" fmla="*/ 524 h 778"/>
                <a:gd name="T12" fmla="*/ 472 w 532"/>
                <a:gd name="T13" fmla="*/ 271 h 778"/>
                <a:gd name="T14" fmla="*/ 492 w 532"/>
                <a:gd name="T15" fmla="*/ 183 h 778"/>
                <a:gd name="T16" fmla="*/ 447 w 532"/>
                <a:gd name="T17" fmla="*/ 110 h 778"/>
                <a:gd name="T18" fmla="*/ 414 w 532"/>
                <a:gd name="T19" fmla="*/ 99 h 778"/>
                <a:gd name="T20" fmla="*/ 390 w 532"/>
                <a:gd name="T21" fmla="*/ 101 h 778"/>
                <a:gd name="T22" fmla="*/ 385 w 532"/>
                <a:gd name="T23" fmla="*/ 87 h 778"/>
                <a:gd name="T24" fmla="*/ 347 w 532"/>
                <a:gd name="T25" fmla="*/ 68 h 778"/>
                <a:gd name="T26" fmla="*/ 328 w 532"/>
                <a:gd name="T27" fmla="*/ 106 h 778"/>
                <a:gd name="T28" fmla="*/ 345 w 532"/>
                <a:gd name="T29" fmla="*/ 155 h 778"/>
                <a:gd name="T30" fmla="*/ 331 w 532"/>
                <a:gd name="T31" fmla="*/ 236 h 778"/>
                <a:gd name="T32" fmla="*/ 314 w 532"/>
                <a:gd name="T33" fmla="*/ 235 h 778"/>
                <a:gd name="T34" fmla="*/ 321 w 532"/>
                <a:gd name="T35" fmla="*/ 121 h 778"/>
                <a:gd name="T36" fmla="*/ 294 w 532"/>
                <a:gd name="T37" fmla="*/ 48 h 778"/>
                <a:gd name="T38" fmla="*/ 256 w 532"/>
                <a:gd name="T39" fmla="*/ 30 h 778"/>
                <a:gd name="T40" fmla="*/ 238 w 532"/>
                <a:gd name="T41" fmla="*/ 68 h 778"/>
                <a:gd name="T42" fmla="*/ 261 w 532"/>
                <a:gd name="T43" fmla="*/ 129 h 778"/>
                <a:gd name="T44" fmla="*/ 255 w 532"/>
                <a:gd name="T45" fmla="*/ 230 h 778"/>
                <a:gd name="T46" fmla="*/ 245 w 532"/>
                <a:gd name="T47" fmla="*/ 229 h 778"/>
                <a:gd name="T48" fmla="*/ 245 w 532"/>
                <a:gd name="T49" fmla="*/ 138 h 778"/>
                <a:gd name="T50" fmla="*/ 205 w 532"/>
                <a:gd name="T51" fmla="*/ 24 h 778"/>
                <a:gd name="T52" fmla="*/ 167 w 532"/>
                <a:gd name="T53" fmla="*/ 6 h 778"/>
                <a:gd name="T54" fmla="*/ 148 w 532"/>
                <a:gd name="T55" fmla="*/ 43 h 778"/>
                <a:gd name="T56" fmla="*/ 186 w 532"/>
                <a:gd name="T57" fmla="*/ 148 h 778"/>
                <a:gd name="T58" fmla="*/ 186 w 532"/>
                <a:gd name="T59" fmla="*/ 251 h 778"/>
                <a:gd name="T60" fmla="*/ 181 w 532"/>
                <a:gd name="T61" fmla="*/ 338 h 778"/>
                <a:gd name="T62" fmla="*/ 117 w 532"/>
                <a:gd name="T63" fmla="*/ 325 h 778"/>
                <a:gd name="T64" fmla="*/ 74 w 532"/>
                <a:gd name="T65" fmla="*/ 284 h 778"/>
                <a:gd name="T66" fmla="*/ 69 w 532"/>
                <a:gd name="T67" fmla="*/ 199 h 778"/>
                <a:gd name="T68" fmla="*/ 19 w 532"/>
                <a:gd name="T69" fmla="*/ 181 h 778"/>
                <a:gd name="T70" fmla="*/ 0 w 532"/>
                <a:gd name="T71" fmla="*/ 274 h 778"/>
                <a:gd name="T72" fmla="*/ 428 w 532"/>
                <a:gd name="T73" fmla="*/ 193 h 778"/>
                <a:gd name="T74" fmla="*/ 417 w 532"/>
                <a:gd name="T75" fmla="*/ 243 h 778"/>
                <a:gd name="T76" fmla="*/ 391 w 532"/>
                <a:gd name="T77" fmla="*/ 241 h 778"/>
                <a:gd name="T78" fmla="*/ 405 w 532"/>
                <a:gd name="T79" fmla="*/ 159 h 778"/>
                <a:gd name="T80" fmla="*/ 407 w 532"/>
                <a:gd name="T81" fmla="*/ 159 h 778"/>
                <a:gd name="T82" fmla="*/ 428 w 532"/>
                <a:gd name="T83" fmla="*/ 19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0" y="274"/>
                  </a:moveTo>
                  <a:cubicBezTo>
                    <a:pt x="43" y="385"/>
                    <a:pt x="43" y="385"/>
                    <a:pt x="43" y="385"/>
                  </a:cubicBezTo>
                  <a:cubicBezTo>
                    <a:pt x="241" y="549"/>
                    <a:pt x="241" y="549"/>
                    <a:pt x="241" y="549"/>
                  </a:cubicBezTo>
                  <a:cubicBezTo>
                    <a:pt x="327" y="778"/>
                    <a:pt x="327" y="778"/>
                    <a:pt x="327" y="778"/>
                  </a:cubicBezTo>
                  <a:cubicBezTo>
                    <a:pt x="532" y="778"/>
                    <a:pt x="532" y="778"/>
                    <a:pt x="532" y="778"/>
                  </a:cubicBezTo>
                  <a:cubicBezTo>
                    <a:pt x="445" y="524"/>
                    <a:pt x="445" y="524"/>
                    <a:pt x="445" y="524"/>
                  </a:cubicBezTo>
                  <a:cubicBezTo>
                    <a:pt x="480" y="466"/>
                    <a:pt x="475" y="326"/>
                    <a:pt x="472" y="271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47" y="110"/>
                    <a:pt x="447" y="110"/>
                    <a:pt x="447" y="110"/>
                  </a:cubicBezTo>
                  <a:cubicBezTo>
                    <a:pt x="414" y="99"/>
                    <a:pt x="414" y="99"/>
                    <a:pt x="414" y="99"/>
                  </a:cubicBezTo>
                  <a:cubicBezTo>
                    <a:pt x="405" y="96"/>
                    <a:pt x="397" y="97"/>
                    <a:pt x="390" y="101"/>
                  </a:cubicBezTo>
                  <a:cubicBezTo>
                    <a:pt x="385" y="87"/>
                    <a:pt x="385" y="87"/>
                    <a:pt x="385" y="87"/>
                  </a:cubicBezTo>
                  <a:cubicBezTo>
                    <a:pt x="380" y="71"/>
                    <a:pt x="363" y="63"/>
                    <a:pt x="347" y="68"/>
                  </a:cubicBezTo>
                  <a:cubicBezTo>
                    <a:pt x="332" y="73"/>
                    <a:pt x="323" y="90"/>
                    <a:pt x="328" y="106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1" y="236"/>
                    <a:pt x="331" y="236"/>
                    <a:pt x="331" y="236"/>
                  </a:cubicBezTo>
                  <a:cubicBezTo>
                    <a:pt x="314" y="235"/>
                    <a:pt x="314" y="235"/>
                    <a:pt x="314" y="235"/>
                  </a:cubicBezTo>
                  <a:cubicBezTo>
                    <a:pt x="321" y="121"/>
                    <a:pt x="321" y="121"/>
                    <a:pt x="321" y="121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89" y="33"/>
                    <a:pt x="272" y="25"/>
                    <a:pt x="256" y="30"/>
                  </a:cubicBezTo>
                  <a:cubicBezTo>
                    <a:pt x="241" y="36"/>
                    <a:pt x="233" y="53"/>
                    <a:pt x="238" y="68"/>
                  </a:cubicBezTo>
                  <a:cubicBezTo>
                    <a:pt x="261" y="129"/>
                    <a:pt x="261" y="129"/>
                    <a:pt x="261" y="129"/>
                  </a:cubicBezTo>
                  <a:cubicBezTo>
                    <a:pt x="255" y="230"/>
                    <a:pt x="255" y="230"/>
                    <a:pt x="25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199" y="8"/>
                    <a:pt x="182" y="0"/>
                    <a:pt x="167" y="6"/>
                  </a:cubicBezTo>
                  <a:cubicBezTo>
                    <a:pt x="151" y="11"/>
                    <a:pt x="143" y="28"/>
                    <a:pt x="148" y="43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251"/>
                    <a:pt x="186" y="251"/>
                    <a:pt x="186" y="251"/>
                  </a:cubicBezTo>
                  <a:cubicBezTo>
                    <a:pt x="181" y="338"/>
                    <a:pt x="181" y="338"/>
                    <a:pt x="181" y="338"/>
                  </a:cubicBezTo>
                  <a:cubicBezTo>
                    <a:pt x="117" y="325"/>
                    <a:pt x="117" y="325"/>
                    <a:pt x="117" y="325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5" y="224"/>
                    <a:pt x="82" y="237"/>
                    <a:pt x="69" y="199"/>
                  </a:cubicBezTo>
                  <a:cubicBezTo>
                    <a:pt x="59" y="171"/>
                    <a:pt x="19" y="181"/>
                    <a:pt x="19" y="181"/>
                  </a:cubicBezTo>
                  <a:cubicBezTo>
                    <a:pt x="0" y="274"/>
                    <a:pt x="0" y="274"/>
                    <a:pt x="0" y="274"/>
                  </a:cubicBezTo>
                  <a:moveTo>
                    <a:pt x="428" y="193"/>
                  </a:moveTo>
                  <a:cubicBezTo>
                    <a:pt x="417" y="243"/>
                    <a:pt x="417" y="243"/>
                    <a:pt x="417" y="243"/>
                  </a:cubicBezTo>
                  <a:cubicBezTo>
                    <a:pt x="391" y="241"/>
                    <a:pt x="391" y="241"/>
                    <a:pt x="391" y="241"/>
                  </a:cubicBezTo>
                  <a:cubicBezTo>
                    <a:pt x="405" y="159"/>
                    <a:pt x="405" y="159"/>
                    <a:pt x="405" y="159"/>
                  </a:cubicBezTo>
                  <a:cubicBezTo>
                    <a:pt x="407" y="159"/>
                    <a:pt x="407" y="159"/>
                    <a:pt x="407" y="159"/>
                  </a:cubicBezTo>
                  <a:cubicBezTo>
                    <a:pt x="428" y="193"/>
                    <a:pt x="428" y="193"/>
                    <a:pt x="428" y="193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1" name="Freeform 107"/>
            <p:cNvSpPr>
              <a:spLocks/>
            </p:cNvSpPr>
            <p:nvPr/>
          </p:nvSpPr>
          <p:spPr bwMode="auto">
            <a:xfrm>
              <a:off x="3098" y="3923"/>
              <a:ext cx="460" cy="361"/>
            </a:xfrm>
            <a:custGeom>
              <a:avLst/>
              <a:gdLst>
                <a:gd name="T0" fmla="*/ 333 w 460"/>
                <a:gd name="T1" fmla="*/ 0 h 361"/>
                <a:gd name="T2" fmla="*/ 460 w 460"/>
                <a:gd name="T3" fmla="*/ 361 h 361"/>
                <a:gd name="T4" fmla="*/ 96 w 460"/>
                <a:gd name="T5" fmla="*/ 361 h 361"/>
                <a:gd name="T6" fmla="*/ 0 w 460"/>
                <a:gd name="T7" fmla="*/ 30 h 361"/>
                <a:gd name="T8" fmla="*/ 333 w 460"/>
                <a:gd name="T9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361">
                  <a:moveTo>
                    <a:pt x="333" y="0"/>
                  </a:moveTo>
                  <a:lnTo>
                    <a:pt x="460" y="361"/>
                  </a:lnTo>
                  <a:lnTo>
                    <a:pt x="96" y="361"/>
                  </a:lnTo>
                  <a:lnTo>
                    <a:pt x="0" y="3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2" name="Freeform 108"/>
            <p:cNvSpPr>
              <a:spLocks/>
            </p:cNvSpPr>
            <p:nvPr/>
          </p:nvSpPr>
          <p:spPr bwMode="auto">
            <a:xfrm>
              <a:off x="2973" y="3953"/>
              <a:ext cx="221" cy="331"/>
            </a:xfrm>
            <a:custGeom>
              <a:avLst/>
              <a:gdLst>
                <a:gd name="T0" fmla="*/ 0 w 221"/>
                <a:gd name="T1" fmla="*/ 0 h 331"/>
                <a:gd name="T2" fmla="*/ 125 w 221"/>
                <a:gd name="T3" fmla="*/ 0 h 331"/>
                <a:gd name="T4" fmla="*/ 221 w 221"/>
                <a:gd name="T5" fmla="*/ 331 h 331"/>
                <a:gd name="T6" fmla="*/ 80 w 221"/>
                <a:gd name="T7" fmla="*/ 331 h 331"/>
                <a:gd name="T8" fmla="*/ 0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0" y="0"/>
                  </a:moveTo>
                  <a:lnTo>
                    <a:pt x="125" y="0"/>
                  </a:lnTo>
                  <a:lnTo>
                    <a:pt x="221" y="331"/>
                  </a:lnTo>
                  <a:lnTo>
                    <a:pt x="8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3" name="Oval 109"/>
            <p:cNvSpPr>
              <a:spLocks noChangeArrowheads="1"/>
            </p:cNvSpPr>
            <p:nvPr/>
          </p:nvSpPr>
          <p:spPr bwMode="auto">
            <a:xfrm>
              <a:off x="3148" y="399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4" name="Oval 110"/>
            <p:cNvSpPr>
              <a:spLocks noChangeArrowheads="1"/>
            </p:cNvSpPr>
            <p:nvPr/>
          </p:nvSpPr>
          <p:spPr bwMode="auto">
            <a:xfrm>
              <a:off x="3185" y="4017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5" name="Oval 111"/>
            <p:cNvSpPr>
              <a:spLocks noChangeArrowheads="1"/>
            </p:cNvSpPr>
            <p:nvPr/>
          </p:nvSpPr>
          <p:spPr bwMode="auto">
            <a:xfrm>
              <a:off x="3166" y="4017"/>
              <a:ext cx="8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6" name="Oval 112"/>
            <p:cNvSpPr>
              <a:spLocks noChangeArrowheads="1"/>
            </p:cNvSpPr>
            <p:nvPr/>
          </p:nvSpPr>
          <p:spPr bwMode="auto">
            <a:xfrm>
              <a:off x="3185" y="4037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7" name="Oval 113"/>
            <p:cNvSpPr>
              <a:spLocks noChangeArrowheads="1"/>
            </p:cNvSpPr>
            <p:nvPr/>
          </p:nvSpPr>
          <p:spPr bwMode="auto">
            <a:xfrm>
              <a:off x="3166" y="4037"/>
              <a:ext cx="8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8" name="Oval 114"/>
            <p:cNvSpPr>
              <a:spLocks noChangeArrowheads="1"/>
            </p:cNvSpPr>
            <p:nvPr/>
          </p:nvSpPr>
          <p:spPr bwMode="auto">
            <a:xfrm>
              <a:off x="3183" y="411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9" name="Oval 115"/>
            <p:cNvSpPr>
              <a:spLocks noChangeArrowheads="1"/>
            </p:cNvSpPr>
            <p:nvPr/>
          </p:nvSpPr>
          <p:spPr bwMode="auto">
            <a:xfrm>
              <a:off x="322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0" name="Oval 116"/>
            <p:cNvSpPr>
              <a:spLocks noChangeArrowheads="1"/>
            </p:cNvSpPr>
            <p:nvPr/>
          </p:nvSpPr>
          <p:spPr bwMode="auto">
            <a:xfrm>
              <a:off x="320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1" name="Oval 117"/>
            <p:cNvSpPr>
              <a:spLocks noChangeArrowheads="1"/>
            </p:cNvSpPr>
            <p:nvPr/>
          </p:nvSpPr>
          <p:spPr bwMode="auto">
            <a:xfrm>
              <a:off x="322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2" name="Oval 118"/>
            <p:cNvSpPr>
              <a:spLocks noChangeArrowheads="1"/>
            </p:cNvSpPr>
            <p:nvPr/>
          </p:nvSpPr>
          <p:spPr bwMode="auto">
            <a:xfrm>
              <a:off x="320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Freeform 119"/>
            <p:cNvSpPr>
              <a:spLocks/>
            </p:cNvSpPr>
            <p:nvPr/>
          </p:nvSpPr>
          <p:spPr bwMode="auto">
            <a:xfrm>
              <a:off x="2577" y="3224"/>
              <a:ext cx="77" cy="98"/>
            </a:xfrm>
            <a:custGeom>
              <a:avLst/>
              <a:gdLst>
                <a:gd name="T0" fmla="*/ 14 w 43"/>
                <a:gd name="T1" fmla="*/ 0 h 55"/>
                <a:gd name="T2" fmla="*/ 14 w 43"/>
                <a:gd name="T3" fmla="*/ 0 h 55"/>
                <a:gd name="T4" fmla="*/ 9 w 43"/>
                <a:gd name="T5" fmla="*/ 0 h 55"/>
                <a:gd name="T6" fmla="*/ 0 w 43"/>
                <a:gd name="T7" fmla="*/ 50 h 55"/>
                <a:gd name="T8" fmla="*/ 38 w 43"/>
                <a:gd name="T9" fmla="*/ 55 h 55"/>
                <a:gd name="T10" fmla="*/ 43 w 43"/>
                <a:gd name="T11" fmla="*/ 16 h 55"/>
                <a:gd name="T12" fmla="*/ 43 w 43"/>
                <a:gd name="T13" fmla="*/ 15 h 55"/>
                <a:gd name="T14" fmla="*/ 43 w 43"/>
                <a:gd name="T15" fmla="*/ 14 h 55"/>
                <a:gd name="T16" fmla="*/ 14 w 43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5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42" y="35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"/>
                    <a:pt x="23" y="0"/>
                    <a:pt x="14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Freeform 120"/>
            <p:cNvSpPr>
              <a:spLocks/>
            </p:cNvSpPr>
            <p:nvPr/>
          </p:nvSpPr>
          <p:spPr bwMode="auto">
            <a:xfrm>
              <a:off x="2998" y="4183"/>
              <a:ext cx="617" cy="135"/>
            </a:xfrm>
            <a:custGeom>
              <a:avLst/>
              <a:gdLst>
                <a:gd name="T0" fmla="*/ 560 w 617"/>
                <a:gd name="T1" fmla="*/ 0 h 135"/>
                <a:gd name="T2" fmla="*/ 617 w 617"/>
                <a:gd name="T3" fmla="*/ 135 h 135"/>
                <a:gd name="T4" fmla="*/ 18 w 617"/>
                <a:gd name="T5" fmla="*/ 135 h 135"/>
                <a:gd name="T6" fmla="*/ 0 w 617"/>
                <a:gd name="T7" fmla="*/ 32 h 135"/>
                <a:gd name="T8" fmla="*/ 560 w 61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135">
                  <a:moveTo>
                    <a:pt x="560" y="0"/>
                  </a:moveTo>
                  <a:lnTo>
                    <a:pt x="617" y="135"/>
                  </a:lnTo>
                  <a:lnTo>
                    <a:pt x="18" y="135"/>
                  </a:lnTo>
                  <a:lnTo>
                    <a:pt x="0" y="3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186"/>
          <p:cNvGrpSpPr/>
          <p:nvPr/>
        </p:nvGrpSpPr>
        <p:grpSpPr>
          <a:xfrm>
            <a:off x="515365" y="1932139"/>
            <a:ext cx="6803076" cy="3998620"/>
            <a:chOff x="515365" y="1932139"/>
            <a:chExt cx="6803076" cy="3998620"/>
          </a:xfrm>
        </p:grpSpPr>
        <p:sp>
          <p:nvSpPr>
            <p:cNvPr id="181" name="이등변 삼각형 180"/>
            <p:cNvSpPr/>
            <p:nvPr/>
          </p:nvSpPr>
          <p:spPr>
            <a:xfrm rot="21259772">
              <a:off x="6943193" y="2169398"/>
              <a:ext cx="375248" cy="3725279"/>
            </a:xfrm>
            <a:prstGeom prst="triangle">
              <a:avLst>
                <a:gd name="adj" fmla="val 934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endParaRPr lang="ko-KR" altLang="en-US" sz="1600" b="1" spc="-150" dirty="0" err="1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>
              <a:off x="1974685" y="688263"/>
              <a:ext cx="3783176" cy="670181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70">
                <a:solidFill>
                  <a:srgbClr val="2D71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4" name="그룹 179"/>
            <p:cNvGrpSpPr/>
            <p:nvPr/>
          </p:nvGrpSpPr>
          <p:grpSpPr>
            <a:xfrm>
              <a:off x="762595" y="1932139"/>
              <a:ext cx="6116638" cy="397565"/>
              <a:chOff x="1533842" y="1232452"/>
              <a:chExt cx="6116638" cy="397565"/>
            </a:xfrm>
          </p:grpSpPr>
          <p:sp>
            <p:nvSpPr>
              <p:cNvPr id="169" name="아래로 구부러진 화살표 168"/>
              <p:cNvSpPr/>
              <p:nvPr/>
            </p:nvSpPr>
            <p:spPr>
              <a:xfrm>
                <a:off x="1533842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2" name="아래로 구부러진 화살표 171"/>
              <p:cNvSpPr/>
              <p:nvPr/>
            </p:nvSpPr>
            <p:spPr>
              <a:xfrm>
                <a:off x="2239686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3" name="아래로 구부러진 화살표 172"/>
              <p:cNvSpPr/>
              <p:nvPr/>
            </p:nvSpPr>
            <p:spPr>
              <a:xfrm>
                <a:off x="5768906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4" name="아래로 구부러진 화살표 173"/>
              <p:cNvSpPr/>
              <p:nvPr/>
            </p:nvSpPr>
            <p:spPr>
              <a:xfrm>
                <a:off x="2945530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5" name="아래로 구부러진 화살표 174"/>
              <p:cNvSpPr/>
              <p:nvPr/>
            </p:nvSpPr>
            <p:spPr>
              <a:xfrm>
                <a:off x="3651374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6" name="아래로 구부러진 화살표 175"/>
              <p:cNvSpPr/>
              <p:nvPr/>
            </p:nvSpPr>
            <p:spPr>
              <a:xfrm>
                <a:off x="4357218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7" name="아래로 구부러진 화살표 176"/>
              <p:cNvSpPr/>
              <p:nvPr/>
            </p:nvSpPr>
            <p:spPr>
              <a:xfrm>
                <a:off x="5063062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8" name="아래로 구부러진 화살표 177"/>
              <p:cNvSpPr/>
              <p:nvPr/>
            </p:nvSpPr>
            <p:spPr>
              <a:xfrm>
                <a:off x="6474750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9" name="아래로 구부러진 화살표 178"/>
              <p:cNvSpPr/>
              <p:nvPr/>
            </p:nvSpPr>
            <p:spPr>
              <a:xfrm>
                <a:off x="7180593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1002686" y="2719346"/>
            <a:ext cx="5811582" cy="303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데이터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라벨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-50" dirty="0" err="1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좌표값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등의 </a:t>
            </a:r>
            <a:r>
              <a:rPr lang="ko-KR" altLang="en-US" sz="2000" kern="0" spc="-50" dirty="0" err="1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하나의</a:t>
            </a:r>
            <a:endParaRPr lang="en-US" altLang="ko-KR" sz="2000" kern="0" spc="-50" dirty="0" smtClean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</a:pPr>
            <a:r>
              <a:rPr lang="en-US" altLang="ko-KR" sz="2000" kern="0" spc="-50" dirty="0" err="1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-record 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형식으로 저장하고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시 학습 대기 시간 감소의 효과를 볼 수 있다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endParaRPr lang="en-US" altLang="ko-KR" sz="20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RCNN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신경망에 필수적으로 필요한 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라벨을 함께 포함시켜 </a:t>
            </a:r>
            <a:r>
              <a:rPr lang="ko-KR" altLang="en-US" sz="2000" kern="0" spc="-50" dirty="0" err="1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라벨을 하나에 통합시킬 수 있다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20150" y="2914651"/>
            <a:ext cx="270000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912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684588"/>
            <a:ext cx="12192000" cy="31734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0" y="3579813"/>
            <a:ext cx="12192000" cy="1254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8000" y="377403"/>
            <a:ext cx="1513235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주제선정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72817" y="1602558"/>
            <a:ext cx="4566485" cy="5255442"/>
            <a:chOff x="845" y="956"/>
            <a:chExt cx="2923" cy="3364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7" y="958"/>
              <a:ext cx="2919" cy="3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929" y="2476"/>
              <a:ext cx="807" cy="454"/>
            </a:xfrm>
            <a:prstGeom prst="rect">
              <a:avLst/>
            </a:pr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343 w 1343"/>
                <a:gd name="T1" fmla="*/ 64 h 854"/>
                <a:gd name="T2" fmla="*/ 1278 w 1343"/>
                <a:gd name="T3" fmla="*/ 0 h 854"/>
                <a:gd name="T4" fmla="*/ 65 w 1343"/>
                <a:gd name="T5" fmla="*/ 0 h 854"/>
                <a:gd name="T6" fmla="*/ 0 w 1343"/>
                <a:gd name="T7" fmla="*/ 64 h 854"/>
                <a:gd name="T8" fmla="*/ 0 w 1343"/>
                <a:gd name="T9" fmla="*/ 854 h 854"/>
                <a:gd name="T10" fmla="*/ 1343 w 1343"/>
                <a:gd name="T11" fmla="*/ 854 h 854"/>
                <a:gd name="T12" fmla="*/ 1343 w 1343"/>
                <a:gd name="T13" fmla="*/ 6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854">
                  <a:moveTo>
                    <a:pt x="1343" y="64"/>
                  </a:moveTo>
                  <a:cubicBezTo>
                    <a:pt x="1343" y="29"/>
                    <a:pt x="1313" y="0"/>
                    <a:pt x="127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lnTo>
                    <a:pt x="1343" y="64"/>
                  </a:lnTo>
                  <a:close/>
                </a:path>
              </a:pathLst>
            </a:custGeom>
            <a:solidFill>
              <a:srgbClr val="409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1136" y="2478"/>
              <a:ext cx="2393" cy="215"/>
            </a:xfrm>
            <a:custGeom>
              <a:avLst/>
              <a:gdLst>
                <a:gd name="T0" fmla="*/ 0 w 1343"/>
                <a:gd name="T1" fmla="*/ 0 h 121"/>
                <a:gd name="T2" fmla="*/ 0 w 1343"/>
                <a:gd name="T3" fmla="*/ 57 h 121"/>
                <a:gd name="T4" fmla="*/ 65 w 1343"/>
                <a:gd name="T5" fmla="*/ 121 h 121"/>
                <a:gd name="T6" fmla="*/ 1278 w 1343"/>
                <a:gd name="T7" fmla="*/ 121 h 121"/>
                <a:gd name="T8" fmla="*/ 1343 w 1343"/>
                <a:gd name="T9" fmla="*/ 57 h 121"/>
                <a:gd name="T10" fmla="*/ 1343 w 1343"/>
                <a:gd name="T11" fmla="*/ 0 h 121"/>
                <a:gd name="T12" fmla="*/ 0 w 1343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121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92"/>
                    <a:pt x="29" y="121"/>
                    <a:pt x="65" y="121"/>
                  </a:cubicBezTo>
                  <a:cubicBezTo>
                    <a:pt x="1278" y="121"/>
                    <a:pt x="1278" y="121"/>
                    <a:pt x="1278" y="121"/>
                  </a:cubicBezTo>
                  <a:cubicBezTo>
                    <a:pt x="1313" y="121"/>
                    <a:pt x="1343" y="92"/>
                    <a:pt x="1343" y="57"/>
                  </a:cubicBezTo>
                  <a:cubicBezTo>
                    <a:pt x="1343" y="0"/>
                    <a:pt x="1343" y="0"/>
                    <a:pt x="13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278 w 1343"/>
                <a:gd name="T1" fmla="*/ 48 h 854"/>
                <a:gd name="T2" fmla="*/ 1295 w 1343"/>
                <a:gd name="T3" fmla="*/ 64 h 854"/>
                <a:gd name="T4" fmla="*/ 1295 w 1343"/>
                <a:gd name="T5" fmla="*/ 806 h 854"/>
                <a:gd name="T6" fmla="*/ 48 w 1343"/>
                <a:gd name="T7" fmla="*/ 806 h 854"/>
                <a:gd name="T8" fmla="*/ 48 w 1343"/>
                <a:gd name="T9" fmla="*/ 64 h 854"/>
                <a:gd name="T10" fmla="*/ 65 w 1343"/>
                <a:gd name="T11" fmla="*/ 48 h 854"/>
                <a:gd name="T12" fmla="*/ 1278 w 1343"/>
                <a:gd name="T13" fmla="*/ 48 h 854"/>
                <a:gd name="T14" fmla="*/ 1278 w 1343"/>
                <a:gd name="T15" fmla="*/ 0 h 854"/>
                <a:gd name="T16" fmla="*/ 65 w 1343"/>
                <a:gd name="T17" fmla="*/ 0 h 854"/>
                <a:gd name="T18" fmla="*/ 0 w 1343"/>
                <a:gd name="T19" fmla="*/ 64 h 854"/>
                <a:gd name="T20" fmla="*/ 0 w 1343"/>
                <a:gd name="T21" fmla="*/ 854 h 854"/>
                <a:gd name="T22" fmla="*/ 1343 w 1343"/>
                <a:gd name="T23" fmla="*/ 854 h 854"/>
                <a:gd name="T24" fmla="*/ 1343 w 1343"/>
                <a:gd name="T25" fmla="*/ 64 h 854"/>
                <a:gd name="T26" fmla="*/ 1278 w 1343"/>
                <a:gd name="T27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3" h="854">
                  <a:moveTo>
                    <a:pt x="1278" y="48"/>
                  </a:moveTo>
                  <a:cubicBezTo>
                    <a:pt x="1287" y="48"/>
                    <a:pt x="1295" y="55"/>
                    <a:pt x="1295" y="64"/>
                  </a:cubicBezTo>
                  <a:cubicBezTo>
                    <a:pt x="1295" y="806"/>
                    <a:pt x="1295" y="806"/>
                    <a:pt x="1295" y="806"/>
                  </a:cubicBezTo>
                  <a:cubicBezTo>
                    <a:pt x="48" y="806"/>
                    <a:pt x="48" y="806"/>
                    <a:pt x="48" y="806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55"/>
                    <a:pt x="56" y="48"/>
                    <a:pt x="65" y="48"/>
                  </a:cubicBezTo>
                  <a:cubicBezTo>
                    <a:pt x="1278" y="48"/>
                    <a:pt x="1278" y="48"/>
                    <a:pt x="1278" y="48"/>
                  </a:cubicBezTo>
                  <a:moveTo>
                    <a:pt x="1278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cubicBezTo>
                    <a:pt x="1343" y="64"/>
                    <a:pt x="1343" y="64"/>
                    <a:pt x="1343" y="64"/>
                  </a:cubicBezTo>
                  <a:cubicBezTo>
                    <a:pt x="1343" y="29"/>
                    <a:pt x="1313" y="0"/>
                    <a:pt x="1278" y="0"/>
                  </a:cubicBezTo>
                </a:path>
              </a:pathLst>
            </a:custGeom>
            <a:solidFill>
              <a:srgbClr val="18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1790" y="2877"/>
              <a:ext cx="1085" cy="109"/>
            </a:xfrm>
            <a:custGeom>
              <a:avLst/>
              <a:gdLst>
                <a:gd name="T0" fmla="*/ 609 w 609"/>
                <a:gd name="T1" fmla="*/ 30 h 61"/>
                <a:gd name="T2" fmla="*/ 578 w 609"/>
                <a:gd name="T3" fmla="*/ 61 h 61"/>
                <a:gd name="T4" fmla="*/ 30 w 609"/>
                <a:gd name="T5" fmla="*/ 61 h 61"/>
                <a:gd name="T6" fmla="*/ 0 w 609"/>
                <a:gd name="T7" fmla="*/ 30 h 61"/>
                <a:gd name="T8" fmla="*/ 30 w 609"/>
                <a:gd name="T9" fmla="*/ 0 h 61"/>
                <a:gd name="T10" fmla="*/ 578 w 609"/>
                <a:gd name="T11" fmla="*/ 0 h 61"/>
                <a:gd name="T12" fmla="*/ 609 w 60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" h="61">
                  <a:moveTo>
                    <a:pt x="609" y="30"/>
                  </a:moveTo>
                  <a:cubicBezTo>
                    <a:pt x="609" y="47"/>
                    <a:pt x="595" y="61"/>
                    <a:pt x="578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5" y="0"/>
                    <a:pt x="609" y="13"/>
                    <a:pt x="609" y="3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1688" y="1166"/>
              <a:ext cx="1298" cy="1233"/>
            </a:xfrm>
            <a:custGeom>
              <a:avLst/>
              <a:gdLst>
                <a:gd name="T0" fmla="*/ 163 w 728"/>
                <a:gd name="T1" fmla="*/ 692 h 692"/>
                <a:gd name="T2" fmla="*/ 151 w 728"/>
                <a:gd name="T3" fmla="*/ 692 h 692"/>
                <a:gd name="T4" fmla="*/ 151 w 728"/>
                <a:gd name="T5" fmla="*/ 634 h 692"/>
                <a:gd name="T6" fmla="*/ 93 w 728"/>
                <a:gd name="T7" fmla="*/ 471 h 692"/>
                <a:gd name="T8" fmla="*/ 0 w 728"/>
                <a:gd name="T9" fmla="*/ 238 h 692"/>
                <a:gd name="T10" fmla="*/ 283 w 728"/>
                <a:gd name="T11" fmla="*/ 0 h 692"/>
                <a:gd name="T12" fmla="*/ 529 w 728"/>
                <a:gd name="T13" fmla="*/ 223 h 692"/>
                <a:gd name="T14" fmla="*/ 599 w 728"/>
                <a:gd name="T15" fmla="*/ 327 h 692"/>
                <a:gd name="T16" fmla="*/ 608 w 728"/>
                <a:gd name="T17" fmla="*/ 335 h 692"/>
                <a:gd name="T18" fmla="*/ 532 w 728"/>
                <a:gd name="T19" fmla="*/ 347 h 692"/>
                <a:gd name="T20" fmla="*/ 373 w 728"/>
                <a:gd name="T21" fmla="*/ 579 h 692"/>
                <a:gd name="T22" fmla="*/ 373 w 728"/>
                <a:gd name="T23" fmla="*/ 628 h 692"/>
                <a:gd name="T24" fmla="*/ 716 w 728"/>
                <a:gd name="T25" fmla="*/ 628 h 692"/>
                <a:gd name="T26" fmla="*/ 716 w 728"/>
                <a:gd name="T27" fmla="*/ 306 h 692"/>
                <a:gd name="T28" fmla="*/ 728 w 728"/>
                <a:gd name="T29" fmla="*/ 306 h 692"/>
                <a:gd name="T30" fmla="*/ 728 w 728"/>
                <a:gd name="T31" fmla="*/ 640 h 692"/>
                <a:gd name="T32" fmla="*/ 361 w 728"/>
                <a:gd name="T33" fmla="*/ 640 h 692"/>
                <a:gd name="T34" fmla="*/ 361 w 728"/>
                <a:gd name="T35" fmla="*/ 567 h 692"/>
                <a:gd name="T36" fmla="*/ 366 w 728"/>
                <a:gd name="T37" fmla="*/ 567 h 692"/>
                <a:gd name="T38" fmla="*/ 520 w 728"/>
                <a:gd name="T39" fmla="*/ 342 h 692"/>
                <a:gd name="T40" fmla="*/ 520 w 728"/>
                <a:gd name="T41" fmla="*/ 337 h 692"/>
                <a:gd name="T42" fmla="*/ 582 w 728"/>
                <a:gd name="T43" fmla="*/ 327 h 692"/>
                <a:gd name="T44" fmla="*/ 518 w 728"/>
                <a:gd name="T45" fmla="*/ 227 h 692"/>
                <a:gd name="T46" fmla="*/ 517 w 728"/>
                <a:gd name="T47" fmla="*/ 226 h 692"/>
                <a:gd name="T48" fmla="*/ 517 w 728"/>
                <a:gd name="T49" fmla="*/ 225 h 692"/>
                <a:gd name="T50" fmla="*/ 283 w 728"/>
                <a:gd name="T51" fmla="*/ 12 h 692"/>
                <a:gd name="T52" fmla="*/ 12 w 728"/>
                <a:gd name="T53" fmla="*/ 238 h 692"/>
                <a:gd name="T54" fmla="*/ 102 w 728"/>
                <a:gd name="T55" fmla="*/ 463 h 692"/>
                <a:gd name="T56" fmla="*/ 163 w 728"/>
                <a:gd name="T57" fmla="*/ 634 h 692"/>
                <a:gd name="T58" fmla="*/ 163 w 728"/>
                <a:gd name="T59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8" h="692">
                  <a:moveTo>
                    <a:pt x="163" y="692"/>
                  </a:moveTo>
                  <a:cubicBezTo>
                    <a:pt x="151" y="692"/>
                    <a:pt x="151" y="692"/>
                    <a:pt x="151" y="692"/>
                  </a:cubicBezTo>
                  <a:cubicBezTo>
                    <a:pt x="151" y="634"/>
                    <a:pt x="151" y="634"/>
                    <a:pt x="151" y="634"/>
                  </a:cubicBezTo>
                  <a:cubicBezTo>
                    <a:pt x="154" y="549"/>
                    <a:pt x="93" y="472"/>
                    <a:pt x="93" y="471"/>
                  </a:cubicBezTo>
                  <a:cubicBezTo>
                    <a:pt x="34" y="405"/>
                    <a:pt x="0" y="320"/>
                    <a:pt x="0" y="238"/>
                  </a:cubicBezTo>
                  <a:cubicBezTo>
                    <a:pt x="0" y="91"/>
                    <a:pt x="108" y="0"/>
                    <a:pt x="283" y="0"/>
                  </a:cubicBezTo>
                  <a:cubicBezTo>
                    <a:pt x="431" y="0"/>
                    <a:pt x="512" y="73"/>
                    <a:pt x="529" y="223"/>
                  </a:cubicBezTo>
                  <a:cubicBezTo>
                    <a:pt x="534" y="232"/>
                    <a:pt x="568" y="298"/>
                    <a:pt x="599" y="327"/>
                  </a:cubicBezTo>
                  <a:cubicBezTo>
                    <a:pt x="608" y="335"/>
                    <a:pt x="608" y="335"/>
                    <a:pt x="608" y="335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27" y="494"/>
                    <a:pt x="501" y="571"/>
                    <a:pt x="373" y="579"/>
                  </a:cubicBezTo>
                  <a:cubicBezTo>
                    <a:pt x="373" y="628"/>
                    <a:pt x="373" y="628"/>
                    <a:pt x="373" y="628"/>
                  </a:cubicBezTo>
                  <a:cubicBezTo>
                    <a:pt x="716" y="628"/>
                    <a:pt x="716" y="628"/>
                    <a:pt x="716" y="628"/>
                  </a:cubicBezTo>
                  <a:cubicBezTo>
                    <a:pt x="716" y="306"/>
                    <a:pt x="716" y="306"/>
                    <a:pt x="716" y="306"/>
                  </a:cubicBezTo>
                  <a:cubicBezTo>
                    <a:pt x="728" y="306"/>
                    <a:pt x="728" y="306"/>
                    <a:pt x="728" y="306"/>
                  </a:cubicBezTo>
                  <a:cubicBezTo>
                    <a:pt x="728" y="640"/>
                    <a:pt x="728" y="640"/>
                    <a:pt x="728" y="640"/>
                  </a:cubicBezTo>
                  <a:cubicBezTo>
                    <a:pt x="361" y="640"/>
                    <a:pt x="361" y="640"/>
                    <a:pt x="361" y="640"/>
                  </a:cubicBezTo>
                  <a:cubicBezTo>
                    <a:pt x="361" y="567"/>
                    <a:pt x="361" y="567"/>
                    <a:pt x="361" y="567"/>
                  </a:cubicBezTo>
                  <a:cubicBezTo>
                    <a:pt x="366" y="567"/>
                    <a:pt x="366" y="567"/>
                    <a:pt x="366" y="567"/>
                  </a:cubicBezTo>
                  <a:cubicBezTo>
                    <a:pt x="492" y="562"/>
                    <a:pt x="516" y="490"/>
                    <a:pt x="520" y="342"/>
                  </a:cubicBezTo>
                  <a:cubicBezTo>
                    <a:pt x="520" y="337"/>
                    <a:pt x="520" y="337"/>
                    <a:pt x="520" y="337"/>
                  </a:cubicBezTo>
                  <a:cubicBezTo>
                    <a:pt x="582" y="327"/>
                    <a:pt x="582" y="327"/>
                    <a:pt x="582" y="327"/>
                  </a:cubicBezTo>
                  <a:cubicBezTo>
                    <a:pt x="551" y="292"/>
                    <a:pt x="519" y="230"/>
                    <a:pt x="518" y="227"/>
                  </a:cubicBezTo>
                  <a:cubicBezTo>
                    <a:pt x="517" y="226"/>
                    <a:pt x="517" y="226"/>
                    <a:pt x="517" y="226"/>
                  </a:cubicBezTo>
                  <a:cubicBezTo>
                    <a:pt x="517" y="225"/>
                    <a:pt x="517" y="225"/>
                    <a:pt x="517" y="225"/>
                  </a:cubicBezTo>
                  <a:cubicBezTo>
                    <a:pt x="501" y="82"/>
                    <a:pt x="424" y="12"/>
                    <a:pt x="283" y="12"/>
                  </a:cubicBezTo>
                  <a:cubicBezTo>
                    <a:pt x="116" y="12"/>
                    <a:pt x="12" y="98"/>
                    <a:pt x="12" y="238"/>
                  </a:cubicBezTo>
                  <a:cubicBezTo>
                    <a:pt x="12" y="317"/>
                    <a:pt x="45" y="400"/>
                    <a:pt x="102" y="463"/>
                  </a:cubicBezTo>
                  <a:cubicBezTo>
                    <a:pt x="105" y="467"/>
                    <a:pt x="166" y="545"/>
                    <a:pt x="163" y="634"/>
                  </a:cubicBezTo>
                  <a:lnTo>
                    <a:pt x="163" y="692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308" y="1758"/>
              <a:ext cx="255" cy="358"/>
            </a:xfrm>
            <a:custGeom>
              <a:avLst/>
              <a:gdLst>
                <a:gd name="T0" fmla="*/ 0 w 143"/>
                <a:gd name="T1" fmla="*/ 201 h 201"/>
                <a:gd name="T2" fmla="*/ 0 w 143"/>
                <a:gd name="T3" fmla="*/ 95 h 201"/>
                <a:gd name="T4" fmla="*/ 71 w 143"/>
                <a:gd name="T5" fmla="*/ 95 h 201"/>
                <a:gd name="T6" fmla="*/ 71 w 143"/>
                <a:gd name="T7" fmla="*/ 107 h 201"/>
                <a:gd name="T8" fmla="*/ 12 w 143"/>
                <a:gd name="T9" fmla="*/ 107 h 201"/>
                <a:gd name="T10" fmla="*/ 12 w 143"/>
                <a:gd name="T11" fmla="*/ 188 h 201"/>
                <a:gd name="T12" fmla="*/ 130 w 143"/>
                <a:gd name="T13" fmla="*/ 12 h 201"/>
                <a:gd name="T14" fmla="*/ 80 w 143"/>
                <a:gd name="T15" fmla="*/ 13 h 201"/>
                <a:gd name="T16" fmla="*/ 80 w 143"/>
                <a:gd name="T17" fmla="*/ 1 h 201"/>
                <a:gd name="T18" fmla="*/ 136 w 143"/>
                <a:gd name="T19" fmla="*/ 0 h 201"/>
                <a:gd name="T20" fmla="*/ 143 w 143"/>
                <a:gd name="T21" fmla="*/ 0 h 201"/>
                <a:gd name="T22" fmla="*/ 142 w 143"/>
                <a:gd name="T23" fmla="*/ 6 h 201"/>
                <a:gd name="T24" fmla="*/ 115 w 143"/>
                <a:gd name="T25" fmla="*/ 147 h 201"/>
                <a:gd name="T26" fmla="*/ 7 w 143"/>
                <a:gd name="T27" fmla="*/ 200 h 201"/>
                <a:gd name="T28" fmla="*/ 0 w 143"/>
                <a:gd name="T2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3" h="201">
                  <a:moveTo>
                    <a:pt x="0" y="20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107" y="182"/>
                    <a:pt x="127" y="126"/>
                    <a:pt x="130" y="12"/>
                  </a:cubicBezTo>
                  <a:cubicBezTo>
                    <a:pt x="121" y="12"/>
                    <a:pt x="103" y="12"/>
                    <a:pt x="80" y="13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113" y="0"/>
                    <a:pt x="136" y="0"/>
                    <a:pt x="136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1" y="77"/>
                    <a:pt x="133" y="118"/>
                    <a:pt x="115" y="147"/>
                  </a:cubicBezTo>
                  <a:cubicBezTo>
                    <a:pt x="94" y="181"/>
                    <a:pt x="60" y="198"/>
                    <a:pt x="7" y="200"/>
                  </a:cubicBezTo>
                  <a:lnTo>
                    <a:pt x="0" y="201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1968" y="1280"/>
              <a:ext cx="592" cy="501"/>
            </a:xfrm>
            <a:custGeom>
              <a:avLst/>
              <a:gdLst>
                <a:gd name="T0" fmla="*/ 163 w 332"/>
                <a:gd name="T1" fmla="*/ 281 h 281"/>
                <a:gd name="T2" fmla="*/ 85 w 332"/>
                <a:gd name="T3" fmla="*/ 280 h 281"/>
                <a:gd name="T4" fmla="*/ 33 w 332"/>
                <a:gd name="T5" fmla="*/ 257 h 281"/>
                <a:gd name="T6" fmla="*/ 3 w 332"/>
                <a:gd name="T7" fmla="*/ 155 h 281"/>
                <a:gd name="T8" fmla="*/ 89 w 332"/>
                <a:gd name="T9" fmla="*/ 54 h 281"/>
                <a:gd name="T10" fmla="*/ 251 w 332"/>
                <a:gd name="T11" fmla="*/ 113 h 281"/>
                <a:gd name="T12" fmla="*/ 252 w 332"/>
                <a:gd name="T13" fmla="*/ 121 h 281"/>
                <a:gd name="T14" fmla="*/ 91 w 332"/>
                <a:gd name="T15" fmla="*/ 121 h 281"/>
                <a:gd name="T16" fmla="*/ 91 w 332"/>
                <a:gd name="T17" fmla="*/ 172 h 281"/>
                <a:gd name="T18" fmla="*/ 179 w 332"/>
                <a:gd name="T19" fmla="*/ 172 h 281"/>
                <a:gd name="T20" fmla="*/ 179 w 332"/>
                <a:gd name="T21" fmla="*/ 150 h 281"/>
                <a:gd name="T22" fmla="*/ 191 w 332"/>
                <a:gd name="T23" fmla="*/ 150 h 281"/>
                <a:gd name="T24" fmla="*/ 191 w 332"/>
                <a:gd name="T25" fmla="*/ 172 h 281"/>
                <a:gd name="T26" fmla="*/ 318 w 332"/>
                <a:gd name="T27" fmla="*/ 172 h 281"/>
                <a:gd name="T28" fmla="*/ 189 w 332"/>
                <a:gd name="T29" fmla="*/ 12 h 281"/>
                <a:gd name="T30" fmla="*/ 191 w 332"/>
                <a:gd name="T31" fmla="*/ 0 h 281"/>
                <a:gd name="T32" fmla="*/ 331 w 332"/>
                <a:gd name="T33" fmla="*/ 178 h 281"/>
                <a:gd name="T34" fmla="*/ 332 w 332"/>
                <a:gd name="T35" fmla="*/ 184 h 281"/>
                <a:gd name="T36" fmla="*/ 191 w 332"/>
                <a:gd name="T37" fmla="*/ 184 h 281"/>
                <a:gd name="T38" fmla="*/ 191 w 332"/>
                <a:gd name="T39" fmla="*/ 281 h 281"/>
                <a:gd name="T40" fmla="*/ 185 w 332"/>
                <a:gd name="T41" fmla="*/ 281 h 281"/>
                <a:gd name="T42" fmla="*/ 163 w 332"/>
                <a:gd name="T43" fmla="*/ 281 h 281"/>
                <a:gd name="T44" fmla="*/ 113 w 332"/>
                <a:gd name="T45" fmla="*/ 65 h 281"/>
                <a:gd name="T46" fmla="*/ 90 w 332"/>
                <a:gd name="T47" fmla="*/ 66 h 281"/>
                <a:gd name="T48" fmla="*/ 15 w 332"/>
                <a:gd name="T49" fmla="*/ 156 h 281"/>
                <a:gd name="T50" fmla="*/ 42 w 332"/>
                <a:gd name="T51" fmla="*/ 249 h 281"/>
                <a:gd name="T52" fmla="*/ 85 w 332"/>
                <a:gd name="T53" fmla="*/ 268 h 281"/>
                <a:gd name="T54" fmla="*/ 179 w 332"/>
                <a:gd name="T55" fmla="*/ 269 h 281"/>
                <a:gd name="T56" fmla="*/ 179 w 332"/>
                <a:gd name="T57" fmla="*/ 184 h 281"/>
                <a:gd name="T58" fmla="*/ 79 w 332"/>
                <a:gd name="T59" fmla="*/ 184 h 281"/>
                <a:gd name="T60" fmla="*/ 79 w 332"/>
                <a:gd name="T61" fmla="*/ 109 h 281"/>
                <a:gd name="T62" fmla="*/ 236 w 332"/>
                <a:gd name="T63" fmla="*/ 109 h 281"/>
                <a:gd name="T64" fmla="*/ 113 w 332"/>
                <a:gd name="T65" fmla="*/ 6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2" h="281">
                  <a:moveTo>
                    <a:pt x="163" y="281"/>
                  </a:moveTo>
                  <a:cubicBezTo>
                    <a:pt x="131" y="281"/>
                    <a:pt x="111" y="281"/>
                    <a:pt x="85" y="280"/>
                  </a:cubicBezTo>
                  <a:cubicBezTo>
                    <a:pt x="64" y="279"/>
                    <a:pt x="46" y="272"/>
                    <a:pt x="33" y="257"/>
                  </a:cubicBezTo>
                  <a:cubicBezTo>
                    <a:pt x="0" y="222"/>
                    <a:pt x="3" y="158"/>
                    <a:pt x="3" y="155"/>
                  </a:cubicBezTo>
                  <a:cubicBezTo>
                    <a:pt x="8" y="56"/>
                    <a:pt x="88" y="54"/>
                    <a:pt x="89" y="54"/>
                  </a:cubicBezTo>
                  <a:cubicBezTo>
                    <a:pt x="236" y="46"/>
                    <a:pt x="250" y="111"/>
                    <a:pt x="251" y="113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179" y="172"/>
                    <a:pt x="179" y="172"/>
                    <a:pt x="179" y="172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91" y="150"/>
                    <a:pt x="191" y="150"/>
                    <a:pt x="191" y="150"/>
                  </a:cubicBezTo>
                  <a:cubicBezTo>
                    <a:pt x="191" y="172"/>
                    <a:pt x="191" y="172"/>
                    <a:pt x="191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07" y="81"/>
                    <a:pt x="264" y="29"/>
                    <a:pt x="189" y="12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73" y="18"/>
                    <a:pt x="320" y="78"/>
                    <a:pt x="331" y="178"/>
                  </a:cubicBezTo>
                  <a:cubicBezTo>
                    <a:pt x="332" y="184"/>
                    <a:pt x="332" y="184"/>
                    <a:pt x="332" y="184"/>
                  </a:cubicBezTo>
                  <a:cubicBezTo>
                    <a:pt x="191" y="184"/>
                    <a:pt x="191" y="184"/>
                    <a:pt x="191" y="184"/>
                  </a:cubicBezTo>
                  <a:cubicBezTo>
                    <a:pt x="191" y="281"/>
                    <a:pt x="191" y="281"/>
                    <a:pt x="191" y="281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177" y="281"/>
                    <a:pt x="170" y="281"/>
                    <a:pt x="163" y="281"/>
                  </a:cubicBezTo>
                  <a:moveTo>
                    <a:pt x="113" y="65"/>
                  </a:moveTo>
                  <a:cubicBezTo>
                    <a:pt x="106" y="65"/>
                    <a:pt x="98" y="65"/>
                    <a:pt x="90" y="66"/>
                  </a:cubicBezTo>
                  <a:cubicBezTo>
                    <a:pt x="87" y="66"/>
                    <a:pt x="20" y="68"/>
                    <a:pt x="15" y="156"/>
                  </a:cubicBezTo>
                  <a:cubicBezTo>
                    <a:pt x="15" y="156"/>
                    <a:pt x="12" y="217"/>
                    <a:pt x="42" y="249"/>
                  </a:cubicBezTo>
                  <a:cubicBezTo>
                    <a:pt x="53" y="261"/>
                    <a:pt x="67" y="267"/>
                    <a:pt x="85" y="268"/>
                  </a:cubicBezTo>
                  <a:cubicBezTo>
                    <a:pt x="115" y="269"/>
                    <a:pt x="137" y="269"/>
                    <a:pt x="179" y="269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236" y="109"/>
                    <a:pt x="236" y="109"/>
                    <a:pt x="236" y="109"/>
                  </a:cubicBezTo>
                  <a:cubicBezTo>
                    <a:pt x="228" y="95"/>
                    <a:pt x="200" y="65"/>
                    <a:pt x="113" y="65"/>
                  </a:cubicBezTo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1784" y="1289"/>
              <a:ext cx="469" cy="1110"/>
            </a:xfrm>
            <a:custGeom>
              <a:avLst/>
              <a:gdLst>
                <a:gd name="T0" fmla="*/ 172 w 263"/>
                <a:gd name="T1" fmla="*/ 623 h 623"/>
                <a:gd name="T2" fmla="*/ 160 w 263"/>
                <a:gd name="T3" fmla="*/ 623 h 623"/>
                <a:gd name="T4" fmla="*/ 160 w 263"/>
                <a:gd name="T5" fmla="*/ 447 h 623"/>
                <a:gd name="T6" fmla="*/ 115 w 263"/>
                <a:gd name="T7" fmla="*/ 447 h 623"/>
                <a:gd name="T8" fmla="*/ 114 w 263"/>
                <a:gd name="T9" fmla="*/ 441 h 623"/>
                <a:gd name="T10" fmla="*/ 76 w 263"/>
                <a:gd name="T11" fmla="*/ 375 h 623"/>
                <a:gd name="T12" fmla="*/ 0 w 263"/>
                <a:gd name="T13" fmla="*/ 184 h 623"/>
                <a:gd name="T14" fmla="*/ 145 w 263"/>
                <a:gd name="T15" fmla="*/ 0 h 623"/>
                <a:gd name="T16" fmla="*/ 148 w 263"/>
                <a:gd name="T17" fmla="*/ 11 h 623"/>
                <a:gd name="T18" fmla="*/ 12 w 263"/>
                <a:gd name="T19" fmla="*/ 184 h 623"/>
                <a:gd name="T20" fmla="*/ 85 w 263"/>
                <a:gd name="T21" fmla="*/ 367 h 623"/>
                <a:gd name="T22" fmla="*/ 85 w 263"/>
                <a:gd name="T23" fmla="*/ 367 h 623"/>
                <a:gd name="T24" fmla="*/ 125 w 263"/>
                <a:gd name="T25" fmla="*/ 435 h 623"/>
                <a:gd name="T26" fmla="*/ 160 w 263"/>
                <a:gd name="T27" fmla="*/ 435 h 623"/>
                <a:gd name="T28" fmla="*/ 160 w 263"/>
                <a:gd name="T29" fmla="*/ 323 h 623"/>
                <a:gd name="T30" fmla="*/ 263 w 263"/>
                <a:gd name="T31" fmla="*/ 323 h 623"/>
                <a:gd name="T32" fmla="*/ 263 w 263"/>
                <a:gd name="T33" fmla="*/ 447 h 623"/>
                <a:gd name="T34" fmla="*/ 172 w 263"/>
                <a:gd name="T35" fmla="*/ 447 h 623"/>
                <a:gd name="T36" fmla="*/ 172 w 263"/>
                <a:gd name="T37" fmla="*/ 623 h 623"/>
                <a:gd name="T38" fmla="*/ 172 w 263"/>
                <a:gd name="T39" fmla="*/ 435 h 623"/>
                <a:gd name="T40" fmla="*/ 251 w 263"/>
                <a:gd name="T41" fmla="*/ 435 h 623"/>
                <a:gd name="T42" fmla="*/ 251 w 263"/>
                <a:gd name="T43" fmla="*/ 335 h 623"/>
                <a:gd name="T44" fmla="*/ 172 w 263"/>
                <a:gd name="T45" fmla="*/ 335 h 623"/>
                <a:gd name="T46" fmla="*/ 172 w 263"/>
                <a:gd name="T47" fmla="*/ 435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623">
                  <a:moveTo>
                    <a:pt x="172" y="623"/>
                  </a:moveTo>
                  <a:cubicBezTo>
                    <a:pt x="160" y="623"/>
                    <a:pt x="160" y="623"/>
                    <a:pt x="160" y="623"/>
                  </a:cubicBezTo>
                  <a:cubicBezTo>
                    <a:pt x="160" y="447"/>
                    <a:pt x="160" y="447"/>
                    <a:pt x="160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4" y="441"/>
                    <a:pt x="114" y="441"/>
                    <a:pt x="114" y="441"/>
                  </a:cubicBezTo>
                  <a:cubicBezTo>
                    <a:pt x="113" y="426"/>
                    <a:pt x="86" y="388"/>
                    <a:pt x="76" y="375"/>
                  </a:cubicBezTo>
                  <a:cubicBezTo>
                    <a:pt x="28" y="321"/>
                    <a:pt x="0" y="251"/>
                    <a:pt x="0" y="184"/>
                  </a:cubicBezTo>
                  <a:cubicBezTo>
                    <a:pt x="0" y="92"/>
                    <a:pt x="53" y="25"/>
                    <a:pt x="145" y="0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60" y="35"/>
                    <a:pt x="12" y="96"/>
                    <a:pt x="12" y="184"/>
                  </a:cubicBezTo>
                  <a:cubicBezTo>
                    <a:pt x="12" y="249"/>
                    <a:pt x="39" y="315"/>
                    <a:pt x="85" y="367"/>
                  </a:cubicBezTo>
                  <a:cubicBezTo>
                    <a:pt x="85" y="367"/>
                    <a:pt x="85" y="367"/>
                    <a:pt x="85" y="367"/>
                  </a:cubicBezTo>
                  <a:cubicBezTo>
                    <a:pt x="89" y="372"/>
                    <a:pt x="119" y="412"/>
                    <a:pt x="125" y="435"/>
                  </a:cubicBezTo>
                  <a:cubicBezTo>
                    <a:pt x="160" y="435"/>
                    <a:pt x="160" y="435"/>
                    <a:pt x="160" y="435"/>
                  </a:cubicBezTo>
                  <a:cubicBezTo>
                    <a:pt x="160" y="323"/>
                    <a:pt x="160" y="323"/>
                    <a:pt x="160" y="323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172" y="447"/>
                    <a:pt x="172" y="447"/>
                    <a:pt x="172" y="447"/>
                  </a:cubicBezTo>
                  <a:lnTo>
                    <a:pt x="172" y="623"/>
                  </a:lnTo>
                  <a:close/>
                  <a:moveTo>
                    <a:pt x="172" y="435"/>
                  </a:moveTo>
                  <a:cubicBezTo>
                    <a:pt x="251" y="435"/>
                    <a:pt x="251" y="435"/>
                    <a:pt x="251" y="435"/>
                  </a:cubicBezTo>
                  <a:cubicBezTo>
                    <a:pt x="251" y="335"/>
                    <a:pt x="251" y="335"/>
                    <a:pt x="251" y="335"/>
                  </a:cubicBezTo>
                  <a:cubicBezTo>
                    <a:pt x="172" y="335"/>
                    <a:pt x="172" y="335"/>
                    <a:pt x="172" y="335"/>
                  </a:cubicBezTo>
                  <a:lnTo>
                    <a:pt x="172" y="435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164" y="1681"/>
              <a:ext cx="417" cy="22"/>
            </a:xfrm>
            <a:prstGeom prst="rect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1868" y="1626"/>
              <a:ext cx="212" cy="260"/>
            </a:xfrm>
            <a:custGeom>
              <a:avLst/>
              <a:gdLst>
                <a:gd name="T0" fmla="*/ 119 w 119"/>
                <a:gd name="T1" fmla="*/ 146 h 146"/>
                <a:gd name="T2" fmla="*/ 0 w 119"/>
                <a:gd name="T3" fmla="*/ 1 h 146"/>
                <a:gd name="T4" fmla="*/ 12 w 119"/>
                <a:gd name="T5" fmla="*/ 0 h 146"/>
                <a:gd name="T6" fmla="*/ 119 w 119"/>
                <a:gd name="T7" fmla="*/ 134 h 146"/>
                <a:gd name="T8" fmla="*/ 119 w 11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46">
                  <a:moveTo>
                    <a:pt x="119" y="146"/>
                  </a:moveTo>
                  <a:cubicBezTo>
                    <a:pt x="16" y="146"/>
                    <a:pt x="0" y="3"/>
                    <a:pt x="0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6" y="134"/>
                    <a:pt x="119" y="134"/>
                  </a:cubicBezTo>
                  <a:lnTo>
                    <a:pt x="119" y="146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2444" y="1507"/>
              <a:ext cx="50" cy="50"/>
            </a:xfrm>
            <a:prstGeom prst="ellipse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850" y="1599"/>
              <a:ext cx="56" cy="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052" y="1849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1979" y="2047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2399" y="1911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2552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2440" y="1740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135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2266" y="1494"/>
              <a:ext cx="60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469" y="1282"/>
              <a:ext cx="62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269" y="1507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2269" y="1662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2184" y="129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1961" y="126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1752" y="1849"/>
              <a:ext cx="56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845" y="1469"/>
              <a:ext cx="258" cy="260"/>
            </a:xfrm>
            <a:custGeom>
              <a:avLst/>
              <a:gdLst>
                <a:gd name="T0" fmla="*/ 145 w 145"/>
                <a:gd name="T1" fmla="*/ 109 h 146"/>
                <a:gd name="T2" fmla="*/ 108 w 145"/>
                <a:gd name="T3" fmla="*/ 146 h 146"/>
                <a:gd name="T4" fmla="*/ 37 w 145"/>
                <a:gd name="T5" fmla="*/ 146 h 146"/>
                <a:gd name="T6" fmla="*/ 0 w 145"/>
                <a:gd name="T7" fmla="*/ 109 h 146"/>
                <a:gd name="T8" fmla="*/ 0 w 145"/>
                <a:gd name="T9" fmla="*/ 38 h 146"/>
                <a:gd name="T10" fmla="*/ 37 w 145"/>
                <a:gd name="T11" fmla="*/ 0 h 146"/>
                <a:gd name="T12" fmla="*/ 108 w 145"/>
                <a:gd name="T13" fmla="*/ 0 h 146"/>
                <a:gd name="T14" fmla="*/ 145 w 145"/>
                <a:gd name="T15" fmla="*/ 38 h 146"/>
                <a:gd name="T16" fmla="*/ 145 w 145"/>
                <a:gd name="T17" fmla="*/ 10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46">
                  <a:moveTo>
                    <a:pt x="145" y="109"/>
                  </a:moveTo>
                  <a:cubicBezTo>
                    <a:pt x="145" y="129"/>
                    <a:pt x="128" y="146"/>
                    <a:pt x="108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16" y="146"/>
                    <a:pt x="0" y="129"/>
                    <a:pt x="0" y="10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28" y="0"/>
                    <a:pt x="145" y="17"/>
                    <a:pt x="145" y="38"/>
                  </a:cubicBezTo>
                  <a:lnTo>
                    <a:pt x="145" y="109"/>
                  </a:lnTo>
                  <a:close/>
                </a:path>
              </a:pathLst>
            </a:custGeom>
            <a:solidFill>
              <a:srgbClr val="509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2893" y="1535"/>
              <a:ext cx="162" cy="153"/>
            </a:xfrm>
            <a:custGeom>
              <a:avLst/>
              <a:gdLst>
                <a:gd name="T0" fmla="*/ 45 w 91"/>
                <a:gd name="T1" fmla="*/ 86 h 86"/>
                <a:gd name="T2" fmla="*/ 0 w 91"/>
                <a:gd name="T3" fmla="*/ 41 h 86"/>
                <a:gd name="T4" fmla="*/ 20 w 91"/>
                <a:gd name="T5" fmla="*/ 3 h 86"/>
                <a:gd name="T6" fmla="*/ 28 w 91"/>
                <a:gd name="T7" fmla="*/ 5 h 86"/>
                <a:gd name="T8" fmla="*/ 26 w 91"/>
                <a:gd name="T9" fmla="*/ 13 h 86"/>
                <a:gd name="T10" fmla="*/ 12 w 91"/>
                <a:gd name="T11" fmla="*/ 41 h 86"/>
                <a:gd name="T12" fmla="*/ 45 w 91"/>
                <a:gd name="T13" fmla="*/ 74 h 86"/>
                <a:gd name="T14" fmla="*/ 79 w 91"/>
                <a:gd name="T15" fmla="*/ 41 h 86"/>
                <a:gd name="T16" fmla="*/ 63 w 91"/>
                <a:gd name="T17" fmla="*/ 12 h 86"/>
                <a:gd name="T18" fmla="*/ 62 w 91"/>
                <a:gd name="T19" fmla="*/ 4 h 86"/>
                <a:gd name="T20" fmla="*/ 70 w 91"/>
                <a:gd name="T21" fmla="*/ 2 h 86"/>
                <a:gd name="T22" fmla="*/ 91 w 91"/>
                <a:gd name="T23" fmla="*/ 41 h 86"/>
                <a:gd name="T24" fmla="*/ 45 w 91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6">
                  <a:moveTo>
                    <a:pt x="45" y="86"/>
                  </a:moveTo>
                  <a:cubicBezTo>
                    <a:pt x="20" y="86"/>
                    <a:pt x="0" y="66"/>
                    <a:pt x="0" y="41"/>
                  </a:cubicBezTo>
                  <a:cubicBezTo>
                    <a:pt x="0" y="26"/>
                    <a:pt x="7" y="12"/>
                    <a:pt x="20" y="3"/>
                  </a:cubicBezTo>
                  <a:cubicBezTo>
                    <a:pt x="22" y="1"/>
                    <a:pt x="26" y="2"/>
                    <a:pt x="28" y="5"/>
                  </a:cubicBezTo>
                  <a:cubicBezTo>
                    <a:pt x="30" y="7"/>
                    <a:pt x="29" y="11"/>
                    <a:pt x="26" y="13"/>
                  </a:cubicBezTo>
                  <a:cubicBezTo>
                    <a:pt x="17" y="19"/>
                    <a:pt x="12" y="30"/>
                    <a:pt x="12" y="41"/>
                  </a:cubicBezTo>
                  <a:cubicBezTo>
                    <a:pt x="12" y="59"/>
                    <a:pt x="27" y="74"/>
                    <a:pt x="45" y="74"/>
                  </a:cubicBezTo>
                  <a:cubicBezTo>
                    <a:pt x="64" y="74"/>
                    <a:pt x="79" y="59"/>
                    <a:pt x="79" y="41"/>
                  </a:cubicBezTo>
                  <a:cubicBezTo>
                    <a:pt x="79" y="29"/>
                    <a:pt x="73" y="19"/>
                    <a:pt x="63" y="12"/>
                  </a:cubicBezTo>
                  <a:cubicBezTo>
                    <a:pt x="61" y="11"/>
                    <a:pt x="60" y="7"/>
                    <a:pt x="62" y="4"/>
                  </a:cubicBezTo>
                  <a:cubicBezTo>
                    <a:pt x="63" y="1"/>
                    <a:pt x="67" y="0"/>
                    <a:pt x="70" y="2"/>
                  </a:cubicBezTo>
                  <a:cubicBezTo>
                    <a:pt x="83" y="11"/>
                    <a:pt x="91" y="25"/>
                    <a:pt x="91" y="41"/>
                  </a:cubicBezTo>
                  <a:cubicBezTo>
                    <a:pt x="91" y="66"/>
                    <a:pt x="70" y="86"/>
                    <a:pt x="45" y="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962" y="1498"/>
              <a:ext cx="22" cy="103"/>
            </a:xfrm>
            <a:custGeom>
              <a:avLst/>
              <a:gdLst>
                <a:gd name="T0" fmla="*/ 6 w 12"/>
                <a:gd name="T1" fmla="*/ 58 h 58"/>
                <a:gd name="T2" fmla="*/ 0 w 12"/>
                <a:gd name="T3" fmla="*/ 52 h 58"/>
                <a:gd name="T4" fmla="*/ 0 w 12"/>
                <a:gd name="T5" fmla="*/ 6 h 58"/>
                <a:gd name="T6" fmla="*/ 6 w 12"/>
                <a:gd name="T7" fmla="*/ 0 h 58"/>
                <a:gd name="T8" fmla="*/ 12 w 12"/>
                <a:gd name="T9" fmla="*/ 6 h 58"/>
                <a:gd name="T10" fmla="*/ 12 w 12"/>
                <a:gd name="T11" fmla="*/ 52 h 58"/>
                <a:gd name="T12" fmla="*/ 6 w 1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">
                  <a:moveTo>
                    <a:pt x="6" y="58"/>
                  </a:move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5"/>
                    <a:pt x="10" y="58"/>
                    <a:pt x="6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906" y="3126"/>
              <a:ext cx="2862" cy="677"/>
            </a:xfrm>
            <a:custGeom>
              <a:avLst/>
              <a:gdLst>
                <a:gd name="T0" fmla="*/ 1606 w 1606"/>
                <a:gd name="T1" fmla="*/ 307 h 380"/>
                <a:gd name="T2" fmla="*/ 1534 w 1606"/>
                <a:gd name="T3" fmla="*/ 380 h 380"/>
                <a:gd name="T4" fmla="*/ 72 w 1606"/>
                <a:gd name="T5" fmla="*/ 380 h 380"/>
                <a:gd name="T6" fmla="*/ 0 w 1606"/>
                <a:gd name="T7" fmla="*/ 307 h 380"/>
                <a:gd name="T8" fmla="*/ 0 w 1606"/>
                <a:gd name="T9" fmla="*/ 73 h 380"/>
                <a:gd name="T10" fmla="*/ 72 w 1606"/>
                <a:gd name="T11" fmla="*/ 0 h 380"/>
                <a:gd name="T12" fmla="*/ 1534 w 1606"/>
                <a:gd name="T13" fmla="*/ 0 h 380"/>
                <a:gd name="T14" fmla="*/ 1606 w 1606"/>
                <a:gd name="T15" fmla="*/ 73 h 380"/>
                <a:gd name="T16" fmla="*/ 1606 w 1606"/>
                <a:gd name="T17" fmla="*/ 30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6" h="380">
                  <a:moveTo>
                    <a:pt x="1606" y="307"/>
                  </a:moveTo>
                  <a:cubicBezTo>
                    <a:pt x="1606" y="347"/>
                    <a:pt x="1574" y="380"/>
                    <a:pt x="1534" y="380"/>
                  </a:cubicBezTo>
                  <a:cubicBezTo>
                    <a:pt x="72" y="380"/>
                    <a:pt x="72" y="380"/>
                    <a:pt x="72" y="380"/>
                  </a:cubicBezTo>
                  <a:cubicBezTo>
                    <a:pt x="32" y="380"/>
                    <a:pt x="0" y="347"/>
                    <a:pt x="0" y="30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3"/>
                    <a:pt x="32" y="0"/>
                    <a:pt x="72" y="0"/>
                  </a:cubicBezTo>
                  <a:cubicBezTo>
                    <a:pt x="1534" y="0"/>
                    <a:pt x="1534" y="0"/>
                    <a:pt x="1534" y="0"/>
                  </a:cubicBezTo>
                  <a:cubicBezTo>
                    <a:pt x="1574" y="0"/>
                    <a:pt x="1606" y="33"/>
                    <a:pt x="1606" y="73"/>
                  </a:cubicBezTo>
                  <a:cubicBezTo>
                    <a:pt x="1606" y="307"/>
                    <a:pt x="1606" y="307"/>
                    <a:pt x="1606" y="307"/>
                  </a:cubicBezTo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995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1155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1314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1474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1633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1793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1954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2112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2273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243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2592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  <a:gd name="T16" fmla="*/ 72 w 72"/>
                <a:gd name="T17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291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3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3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3071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3230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390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549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50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50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5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995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1155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1314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1474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1633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1793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1954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2112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2273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243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291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3071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3230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3390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3549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995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1155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1314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1474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1633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1793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1954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2112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2273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2431" y="3299"/>
              <a:ext cx="289" cy="287"/>
            </a:xfrm>
            <a:custGeom>
              <a:avLst/>
              <a:gdLst>
                <a:gd name="T0" fmla="*/ 139 w 162"/>
                <a:gd name="T1" fmla="*/ 0 h 161"/>
                <a:gd name="T2" fmla="*/ 113 w 162"/>
                <a:gd name="T3" fmla="*/ 0 h 161"/>
                <a:gd name="T4" fmla="*/ 90 w 162"/>
                <a:gd name="T5" fmla="*/ 23 h 161"/>
                <a:gd name="T6" fmla="*/ 90 w 162"/>
                <a:gd name="T7" fmla="*/ 89 h 161"/>
                <a:gd name="T8" fmla="*/ 24 w 162"/>
                <a:gd name="T9" fmla="*/ 89 h 161"/>
                <a:gd name="T10" fmla="*/ 0 w 162"/>
                <a:gd name="T11" fmla="*/ 112 h 161"/>
                <a:gd name="T12" fmla="*/ 0 w 162"/>
                <a:gd name="T13" fmla="*/ 138 h 161"/>
                <a:gd name="T14" fmla="*/ 24 w 162"/>
                <a:gd name="T15" fmla="*/ 161 h 161"/>
                <a:gd name="T16" fmla="*/ 113 w 162"/>
                <a:gd name="T17" fmla="*/ 161 h 161"/>
                <a:gd name="T18" fmla="*/ 114 w 162"/>
                <a:gd name="T19" fmla="*/ 161 h 161"/>
                <a:gd name="T20" fmla="*/ 139 w 162"/>
                <a:gd name="T21" fmla="*/ 161 h 161"/>
                <a:gd name="T22" fmla="*/ 162 w 162"/>
                <a:gd name="T23" fmla="*/ 138 h 161"/>
                <a:gd name="T24" fmla="*/ 162 w 162"/>
                <a:gd name="T25" fmla="*/ 113 h 161"/>
                <a:gd name="T26" fmla="*/ 162 w 162"/>
                <a:gd name="T27" fmla="*/ 112 h 161"/>
                <a:gd name="T28" fmla="*/ 162 w 162"/>
                <a:gd name="T29" fmla="*/ 23 h 161"/>
                <a:gd name="T30" fmla="*/ 139 w 162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61">
                  <a:moveTo>
                    <a:pt x="139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0" y="0"/>
                    <a:pt x="90" y="10"/>
                    <a:pt x="90" y="2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11" y="89"/>
                    <a:pt x="0" y="99"/>
                    <a:pt x="0" y="11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1"/>
                    <a:pt x="11" y="161"/>
                    <a:pt x="24" y="161"/>
                  </a:cubicBezTo>
                  <a:cubicBezTo>
                    <a:pt x="113" y="161"/>
                    <a:pt x="113" y="161"/>
                    <a:pt x="113" y="161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52" y="161"/>
                    <a:pt x="162" y="151"/>
                    <a:pt x="162" y="138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2" y="10"/>
                    <a:pt x="152" y="0"/>
                    <a:pt x="1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2911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3071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3230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3390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3549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995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1155" y="3616"/>
              <a:ext cx="129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1314" y="3616"/>
              <a:ext cx="1087" cy="129"/>
            </a:xfrm>
            <a:custGeom>
              <a:avLst/>
              <a:gdLst>
                <a:gd name="T0" fmla="*/ 587 w 610"/>
                <a:gd name="T1" fmla="*/ 0 h 72"/>
                <a:gd name="T2" fmla="*/ 562 w 610"/>
                <a:gd name="T3" fmla="*/ 0 h 72"/>
                <a:gd name="T4" fmla="*/ 561 w 610"/>
                <a:gd name="T5" fmla="*/ 0 h 72"/>
                <a:gd name="T6" fmla="*/ 24 w 610"/>
                <a:gd name="T7" fmla="*/ 0 h 72"/>
                <a:gd name="T8" fmla="*/ 0 w 610"/>
                <a:gd name="T9" fmla="*/ 23 h 72"/>
                <a:gd name="T10" fmla="*/ 0 w 610"/>
                <a:gd name="T11" fmla="*/ 49 h 72"/>
                <a:gd name="T12" fmla="*/ 24 w 610"/>
                <a:gd name="T13" fmla="*/ 72 h 72"/>
                <a:gd name="T14" fmla="*/ 561 w 610"/>
                <a:gd name="T15" fmla="*/ 72 h 72"/>
                <a:gd name="T16" fmla="*/ 562 w 610"/>
                <a:gd name="T17" fmla="*/ 72 h 72"/>
                <a:gd name="T18" fmla="*/ 587 w 610"/>
                <a:gd name="T19" fmla="*/ 72 h 72"/>
                <a:gd name="T20" fmla="*/ 610 w 610"/>
                <a:gd name="T21" fmla="*/ 49 h 72"/>
                <a:gd name="T22" fmla="*/ 610 w 610"/>
                <a:gd name="T23" fmla="*/ 23 h 72"/>
                <a:gd name="T24" fmla="*/ 587 w 610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0" h="72">
                  <a:moveTo>
                    <a:pt x="587" y="0"/>
                  </a:moveTo>
                  <a:cubicBezTo>
                    <a:pt x="562" y="0"/>
                    <a:pt x="562" y="0"/>
                    <a:pt x="562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561" y="72"/>
                    <a:pt x="561" y="72"/>
                    <a:pt x="561" y="72"/>
                  </a:cubicBezTo>
                  <a:cubicBezTo>
                    <a:pt x="562" y="72"/>
                    <a:pt x="562" y="72"/>
                    <a:pt x="562" y="72"/>
                  </a:cubicBezTo>
                  <a:cubicBezTo>
                    <a:pt x="587" y="72"/>
                    <a:pt x="587" y="72"/>
                    <a:pt x="587" y="72"/>
                  </a:cubicBezTo>
                  <a:cubicBezTo>
                    <a:pt x="600" y="72"/>
                    <a:pt x="610" y="62"/>
                    <a:pt x="610" y="49"/>
                  </a:cubicBezTo>
                  <a:cubicBezTo>
                    <a:pt x="610" y="23"/>
                    <a:pt x="610" y="23"/>
                    <a:pt x="610" y="23"/>
                  </a:cubicBezTo>
                  <a:cubicBezTo>
                    <a:pt x="610" y="10"/>
                    <a:pt x="600" y="0"/>
                    <a:pt x="5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243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2592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291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3071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3230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3390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3549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043" y="2613"/>
              <a:ext cx="948" cy="1386"/>
            </a:xfrm>
            <a:custGeom>
              <a:avLst/>
              <a:gdLst>
                <a:gd name="T0" fmla="*/ 514 w 532"/>
                <a:gd name="T1" fmla="*/ 181 h 778"/>
                <a:gd name="T2" fmla="*/ 464 w 532"/>
                <a:gd name="T3" fmla="*/ 199 h 778"/>
                <a:gd name="T4" fmla="*/ 459 w 532"/>
                <a:gd name="T5" fmla="*/ 284 h 778"/>
                <a:gd name="T6" fmla="*/ 416 w 532"/>
                <a:gd name="T7" fmla="*/ 324 h 778"/>
                <a:gd name="T8" fmla="*/ 351 w 532"/>
                <a:gd name="T9" fmla="*/ 338 h 778"/>
                <a:gd name="T10" fmla="*/ 347 w 532"/>
                <a:gd name="T11" fmla="*/ 251 h 778"/>
                <a:gd name="T12" fmla="*/ 347 w 532"/>
                <a:gd name="T13" fmla="*/ 148 h 778"/>
                <a:gd name="T14" fmla="*/ 384 w 532"/>
                <a:gd name="T15" fmla="*/ 43 h 778"/>
                <a:gd name="T16" fmla="*/ 366 w 532"/>
                <a:gd name="T17" fmla="*/ 6 h 778"/>
                <a:gd name="T18" fmla="*/ 328 w 532"/>
                <a:gd name="T19" fmla="*/ 24 h 778"/>
                <a:gd name="T20" fmla="*/ 287 w 532"/>
                <a:gd name="T21" fmla="*/ 138 h 778"/>
                <a:gd name="T22" fmla="*/ 287 w 532"/>
                <a:gd name="T23" fmla="*/ 229 h 778"/>
                <a:gd name="T24" fmla="*/ 278 w 532"/>
                <a:gd name="T25" fmla="*/ 230 h 778"/>
                <a:gd name="T26" fmla="*/ 272 w 532"/>
                <a:gd name="T27" fmla="*/ 129 h 778"/>
                <a:gd name="T28" fmla="*/ 294 w 532"/>
                <a:gd name="T29" fmla="*/ 68 h 778"/>
                <a:gd name="T30" fmla="*/ 276 w 532"/>
                <a:gd name="T31" fmla="*/ 30 h 778"/>
                <a:gd name="T32" fmla="*/ 238 w 532"/>
                <a:gd name="T33" fmla="*/ 48 h 778"/>
                <a:gd name="T34" fmla="*/ 211 w 532"/>
                <a:gd name="T35" fmla="*/ 121 h 778"/>
                <a:gd name="T36" fmla="*/ 218 w 532"/>
                <a:gd name="T37" fmla="*/ 235 h 778"/>
                <a:gd name="T38" fmla="*/ 201 w 532"/>
                <a:gd name="T39" fmla="*/ 236 h 778"/>
                <a:gd name="T40" fmla="*/ 187 w 532"/>
                <a:gd name="T41" fmla="*/ 155 h 778"/>
                <a:gd name="T42" fmla="*/ 204 w 532"/>
                <a:gd name="T43" fmla="*/ 105 h 778"/>
                <a:gd name="T44" fmla="*/ 185 w 532"/>
                <a:gd name="T45" fmla="*/ 68 h 778"/>
                <a:gd name="T46" fmla="*/ 147 w 532"/>
                <a:gd name="T47" fmla="*/ 87 h 778"/>
                <a:gd name="T48" fmla="*/ 142 w 532"/>
                <a:gd name="T49" fmla="*/ 101 h 778"/>
                <a:gd name="T50" fmla="*/ 119 w 532"/>
                <a:gd name="T51" fmla="*/ 99 h 778"/>
                <a:gd name="T52" fmla="*/ 86 w 532"/>
                <a:gd name="T53" fmla="*/ 110 h 778"/>
                <a:gd name="T54" fmla="*/ 40 w 532"/>
                <a:gd name="T55" fmla="*/ 182 h 778"/>
                <a:gd name="T56" fmla="*/ 61 w 532"/>
                <a:gd name="T57" fmla="*/ 271 h 778"/>
                <a:gd name="T58" fmla="*/ 87 w 532"/>
                <a:gd name="T59" fmla="*/ 524 h 778"/>
                <a:gd name="T60" fmla="*/ 0 w 532"/>
                <a:gd name="T61" fmla="*/ 778 h 778"/>
                <a:gd name="T62" fmla="*/ 205 w 532"/>
                <a:gd name="T63" fmla="*/ 778 h 778"/>
                <a:gd name="T64" fmla="*/ 291 w 532"/>
                <a:gd name="T65" fmla="*/ 549 h 778"/>
                <a:gd name="T66" fmla="*/ 490 w 532"/>
                <a:gd name="T67" fmla="*/ 385 h 778"/>
                <a:gd name="T68" fmla="*/ 532 w 532"/>
                <a:gd name="T69" fmla="*/ 274 h 778"/>
                <a:gd name="T70" fmla="*/ 514 w 532"/>
                <a:gd name="T71" fmla="*/ 181 h 778"/>
                <a:gd name="T72" fmla="*/ 125 w 532"/>
                <a:gd name="T73" fmla="*/ 159 h 778"/>
                <a:gd name="T74" fmla="*/ 127 w 532"/>
                <a:gd name="T75" fmla="*/ 159 h 778"/>
                <a:gd name="T76" fmla="*/ 141 w 532"/>
                <a:gd name="T77" fmla="*/ 241 h 778"/>
                <a:gd name="T78" fmla="*/ 116 w 532"/>
                <a:gd name="T79" fmla="*/ 243 h 778"/>
                <a:gd name="T80" fmla="*/ 104 w 532"/>
                <a:gd name="T81" fmla="*/ 193 h 778"/>
                <a:gd name="T82" fmla="*/ 125 w 532"/>
                <a:gd name="T83" fmla="*/ 159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514" y="181"/>
                  </a:moveTo>
                  <a:cubicBezTo>
                    <a:pt x="514" y="181"/>
                    <a:pt x="473" y="171"/>
                    <a:pt x="464" y="199"/>
                  </a:cubicBezTo>
                  <a:cubicBezTo>
                    <a:pt x="451" y="237"/>
                    <a:pt x="477" y="224"/>
                    <a:pt x="459" y="284"/>
                  </a:cubicBezTo>
                  <a:cubicBezTo>
                    <a:pt x="416" y="324"/>
                    <a:pt x="416" y="324"/>
                    <a:pt x="416" y="324"/>
                  </a:cubicBezTo>
                  <a:cubicBezTo>
                    <a:pt x="351" y="338"/>
                    <a:pt x="351" y="338"/>
                    <a:pt x="351" y="338"/>
                  </a:cubicBezTo>
                  <a:cubicBezTo>
                    <a:pt x="347" y="251"/>
                    <a:pt x="347" y="251"/>
                    <a:pt x="347" y="251"/>
                  </a:cubicBezTo>
                  <a:cubicBezTo>
                    <a:pt x="347" y="148"/>
                    <a:pt x="347" y="148"/>
                    <a:pt x="347" y="148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90" y="28"/>
                    <a:pt x="381" y="11"/>
                    <a:pt x="366" y="6"/>
                  </a:cubicBezTo>
                  <a:cubicBezTo>
                    <a:pt x="350" y="0"/>
                    <a:pt x="333" y="8"/>
                    <a:pt x="328" y="24"/>
                  </a:cubicBezTo>
                  <a:cubicBezTo>
                    <a:pt x="287" y="138"/>
                    <a:pt x="287" y="138"/>
                    <a:pt x="287" y="138"/>
                  </a:cubicBezTo>
                  <a:cubicBezTo>
                    <a:pt x="287" y="229"/>
                    <a:pt x="287" y="229"/>
                    <a:pt x="287" y="229"/>
                  </a:cubicBezTo>
                  <a:cubicBezTo>
                    <a:pt x="278" y="230"/>
                    <a:pt x="278" y="230"/>
                    <a:pt x="278" y="230"/>
                  </a:cubicBezTo>
                  <a:cubicBezTo>
                    <a:pt x="272" y="129"/>
                    <a:pt x="272" y="129"/>
                    <a:pt x="272" y="129"/>
                  </a:cubicBezTo>
                  <a:cubicBezTo>
                    <a:pt x="294" y="68"/>
                    <a:pt x="294" y="68"/>
                    <a:pt x="294" y="68"/>
                  </a:cubicBezTo>
                  <a:cubicBezTo>
                    <a:pt x="300" y="53"/>
                    <a:pt x="292" y="36"/>
                    <a:pt x="276" y="30"/>
                  </a:cubicBezTo>
                  <a:cubicBezTo>
                    <a:pt x="261" y="25"/>
                    <a:pt x="244" y="33"/>
                    <a:pt x="238" y="48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18" y="235"/>
                    <a:pt x="218" y="235"/>
                    <a:pt x="218" y="235"/>
                  </a:cubicBezTo>
                  <a:cubicBezTo>
                    <a:pt x="201" y="236"/>
                    <a:pt x="201" y="236"/>
                    <a:pt x="201" y="236"/>
                  </a:cubicBezTo>
                  <a:cubicBezTo>
                    <a:pt x="187" y="155"/>
                    <a:pt x="187" y="155"/>
                    <a:pt x="187" y="155"/>
                  </a:cubicBezTo>
                  <a:cubicBezTo>
                    <a:pt x="204" y="105"/>
                    <a:pt x="204" y="105"/>
                    <a:pt x="204" y="105"/>
                  </a:cubicBezTo>
                  <a:cubicBezTo>
                    <a:pt x="209" y="90"/>
                    <a:pt x="201" y="73"/>
                    <a:pt x="185" y="68"/>
                  </a:cubicBezTo>
                  <a:cubicBezTo>
                    <a:pt x="170" y="63"/>
                    <a:pt x="153" y="71"/>
                    <a:pt x="147" y="87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35" y="97"/>
                    <a:pt x="127" y="96"/>
                    <a:pt x="119" y="99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57" y="326"/>
                    <a:pt x="53" y="466"/>
                    <a:pt x="87" y="524"/>
                  </a:cubicBezTo>
                  <a:cubicBezTo>
                    <a:pt x="0" y="778"/>
                    <a:pt x="0" y="778"/>
                    <a:pt x="0" y="778"/>
                  </a:cubicBezTo>
                  <a:cubicBezTo>
                    <a:pt x="205" y="778"/>
                    <a:pt x="205" y="778"/>
                    <a:pt x="205" y="778"/>
                  </a:cubicBezTo>
                  <a:cubicBezTo>
                    <a:pt x="291" y="549"/>
                    <a:pt x="291" y="549"/>
                    <a:pt x="291" y="549"/>
                  </a:cubicBezTo>
                  <a:cubicBezTo>
                    <a:pt x="490" y="385"/>
                    <a:pt x="490" y="385"/>
                    <a:pt x="490" y="385"/>
                  </a:cubicBezTo>
                  <a:cubicBezTo>
                    <a:pt x="532" y="274"/>
                    <a:pt x="532" y="274"/>
                    <a:pt x="532" y="274"/>
                  </a:cubicBezTo>
                  <a:cubicBezTo>
                    <a:pt x="514" y="181"/>
                    <a:pt x="514" y="181"/>
                    <a:pt x="514" y="181"/>
                  </a:cubicBezTo>
                  <a:moveTo>
                    <a:pt x="125" y="159"/>
                  </a:moveTo>
                  <a:cubicBezTo>
                    <a:pt x="127" y="159"/>
                    <a:pt x="127" y="159"/>
                    <a:pt x="127" y="159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25" y="159"/>
                    <a:pt x="125" y="159"/>
                    <a:pt x="125" y="159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997" y="3639"/>
              <a:ext cx="458" cy="362"/>
            </a:xfrm>
            <a:custGeom>
              <a:avLst/>
              <a:gdLst>
                <a:gd name="T0" fmla="*/ 126 w 458"/>
                <a:gd name="T1" fmla="*/ 0 h 362"/>
                <a:gd name="T2" fmla="*/ 0 w 458"/>
                <a:gd name="T3" fmla="*/ 362 h 362"/>
                <a:gd name="T4" fmla="*/ 361 w 458"/>
                <a:gd name="T5" fmla="*/ 362 h 362"/>
                <a:gd name="T6" fmla="*/ 458 w 458"/>
                <a:gd name="T7" fmla="*/ 31 h 362"/>
                <a:gd name="T8" fmla="*/ 126 w 458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362">
                  <a:moveTo>
                    <a:pt x="126" y="0"/>
                  </a:moveTo>
                  <a:lnTo>
                    <a:pt x="0" y="362"/>
                  </a:lnTo>
                  <a:lnTo>
                    <a:pt x="361" y="362"/>
                  </a:lnTo>
                  <a:lnTo>
                    <a:pt x="458" y="3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1358" y="3670"/>
              <a:ext cx="221" cy="331"/>
            </a:xfrm>
            <a:custGeom>
              <a:avLst/>
              <a:gdLst>
                <a:gd name="T0" fmla="*/ 221 w 221"/>
                <a:gd name="T1" fmla="*/ 0 h 331"/>
                <a:gd name="T2" fmla="*/ 97 w 221"/>
                <a:gd name="T3" fmla="*/ 0 h 331"/>
                <a:gd name="T4" fmla="*/ 0 w 221"/>
                <a:gd name="T5" fmla="*/ 331 h 331"/>
                <a:gd name="T6" fmla="*/ 143 w 221"/>
                <a:gd name="T7" fmla="*/ 331 h 331"/>
                <a:gd name="T8" fmla="*/ 221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221" y="0"/>
                  </a:moveTo>
                  <a:lnTo>
                    <a:pt x="97" y="0"/>
                  </a:lnTo>
                  <a:lnTo>
                    <a:pt x="0" y="331"/>
                  </a:lnTo>
                  <a:lnTo>
                    <a:pt x="143" y="33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Oval 94"/>
            <p:cNvSpPr>
              <a:spLocks noChangeArrowheads="1"/>
            </p:cNvSpPr>
            <p:nvPr/>
          </p:nvSpPr>
          <p:spPr bwMode="auto">
            <a:xfrm>
              <a:off x="1342" y="3716"/>
              <a:ext cx="65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7" name="Oval 95"/>
            <p:cNvSpPr>
              <a:spLocks noChangeArrowheads="1"/>
            </p:cNvSpPr>
            <p:nvPr/>
          </p:nvSpPr>
          <p:spPr bwMode="auto">
            <a:xfrm>
              <a:off x="136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8" name="Oval 96"/>
            <p:cNvSpPr>
              <a:spLocks noChangeArrowheads="1"/>
            </p:cNvSpPr>
            <p:nvPr/>
          </p:nvSpPr>
          <p:spPr bwMode="auto">
            <a:xfrm>
              <a:off x="138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" name="Oval 97"/>
            <p:cNvSpPr>
              <a:spLocks noChangeArrowheads="1"/>
            </p:cNvSpPr>
            <p:nvPr/>
          </p:nvSpPr>
          <p:spPr bwMode="auto">
            <a:xfrm>
              <a:off x="136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" name="Oval 98"/>
            <p:cNvSpPr>
              <a:spLocks noChangeArrowheads="1"/>
            </p:cNvSpPr>
            <p:nvPr/>
          </p:nvSpPr>
          <p:spPr bwMode="auto">
            <a:xfrm>
              <a:off x="138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1" name="Oval 99"/>
            <p:cNvSpPr>
              <a:spLocks noChangeArrowheads="1"/>
            </p:cNvSpPr>
            <p:nvPr/>
          </p:nvSpPr>
          <p:spPr bwMode="auto">
            <a:xfrm>
              <a:off x="1305" y="3835"/>
              <a:ext cx="64" cy="65"/>
            </a:xfrm>
            <a:prstGeom prst="ellipse">
              <a:avLst/>
            </a:prstGeom>
            <a:solidFill>
              <a:srgbClr val="868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2" name="Oval 100"/>
            <p:cNvSpPr>
              <a:spLocks noChangeArrowheads="1"/>
            </p:cNvSpPr>
            <p:nvPr/>
          </p:nvSpPr>
          <p:spPr bwMode="auto">
            <a:xfrm>
              <a:off x="1323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3" name="Oval 101"/>
            <p:cNvSpPr>
              <a:spLocks noChangeArrowheads="1"/>
            </p:cNvSpPr>
            <p:nvPr/>
          </p:nvSpPr>
          <p:spPr bwMode="auto">
            <a:xfrm>
              <a:off x="1342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auto">
            <a:xfrm>
              <a:off x="1323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5" name="Oval 103"/>
            <p:cNvSpPr>
              <a:spLocks noChangeArrowheads="1"/>
            </p:cNvSpPr>
            <p:nvPr/>
          </p:nvSpPr>
          <p:spPr bwMode="auto">
            <a:xfrm>
              <a:off x="1342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1897" y="2941"/>
              <a:ext cx="80" cy="98"/>
            </a:xfrm>
            <a:custGeom>
              <a:avLst/>
              <a:gdLst>
                <a:gd name="T0" fmla="*/ 31 w 45"/>
                <a:gd name="T1" fmla="*/ 0 h 55"/>
                <a:gd name="T2" fmla="*/ 30 w 45"/>
                <a:gd name="T3" fmla="*/ 0 h 55"/>
                <a:gd name="T4" fmla="*/ 1 w 45"/>
                <a:gd name="T5" fmla="*/ 16 h 55"/>
                <a:gd name="T6" fmla="*/ 7 w 45"/>
                <a:gd name="T7" fmla="*/ 55 h 55"/>
                <a:gd name="T8" fmla="*/ 45 w 45"/>
                <a:gd name="T9" fmla="*/ 50 h 55"/>
                <a:gd name="T10" fmla="*/ 35 w 45"/>
                <a:gd name="T11" fmla="*/ 0 h 55"/>
                <a:gd name="T12" fmla="*/ 31 w 45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5">
                  <a:moveTo>
                    <a:pt x="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1" y="0"/>
                    <a:pt x="0" y="1"/>
                    <a:pt x="1" y="16"/>
                  </a:cubicBezTo>
                  <a:cubicBezTo>
                    <a:pt x="3" y="35"/>
                    <a:pt x="7" y="55"/>
                    <a:pt x="7" y="5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1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845" y="3809"/>
              <a:ext cx="709" cy="509"/>
            </a:xfrm>
            <a:custGeom>
              <a:avLst/>
              <a:gdLst>
                <a:gd name="T0" fmla="*/ 152 w 709"/>
                <a:gd name="T1" fmla="*/ 0 h 509"/>
                <a:gd name="T2" fmla="*/ 0 w 709"/>
                <a:gd name="T3" fmla="*/ 509 h 509"/>
                <a:gd name="T4" fmla="*/ 672 w 709"/>
                <a:gd name="T5" fmla="*/ 509 h 509"/>
                <a:gd name="T6" fmla="*/ 709 w 709"/>
                <a:gd name="T7" fmla="*/ 39 h 509"/>
                <a:gd name="T8" fmla="*/ 152 w 709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09">
                  <a:moveTo>
                    <a:pt x="152" y="0"/>
                  </a:moveTo>
                  <a:lnTo>
                    <a:pt x="0" y="509"/>
                  </a:lnTo>
                  <a:lnTo>
                    <a:pt x="672" y="509"/>
                  </a:lnTo>
                  <a:lnTo>
                    <a:pt x="709" y="3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2561" y="2896"/>
              <a:ext cx="948" cy="1387"/>
            </a:xfrm>
            <a:custGeom>
              <a:avLst/>
              <a:gdLst>
                <a:gd name="T0" fmla="*/ 0 w 532"/>
                <a:gd name="T1" fmla="*/ 274 h 778"/>
                <a:gd name="T2" fmla="*/ 43 w 532"/>
                <a:gd name="T3" fmla="*/ 385 h 778"/>
                <a:gd name="T4" fmla="*/ 241 w 532"/>
                <a:gd name="T5" fmla="*/ 549 h 778"/>
                <a:gd name="T6" fmla="*/ 327 w 532"/>
                <a:gd name="T7" fmla="*/ 778 h 778"/>
                <a:gd name="T8" fmla="*/ 532 w 532"/>
                <a:gd name="T9" fmla="*/ 778 h 778"/>
                <a:gd name="T10" fmla="*/ 445 w 532"/>
                <a:gd name="T11" fmla="*/ 524 h 778"/>
                <a:gd name="T12" fmla="*/ 472 w 532"/>
                <a:gd name="T13" fmla="*/ 271 h 778"/>
                <a:gd name="T14" fmla="*/ 492 w 532"/>
                <a:gd name="T15" fmla="*/ 183 h 778"/>
                <a:gd name="T16" fmla="*/ 447 w 532"/>
                <a:gd name="T17" fmla="*/ 110 h 778"/>
                <a:gd name="T18" fmla="*/ 414 w 532"/>
                <a:gd name="T19" fmla="*/ 99 h 778"/>
                <a:gd name="T20" fmla="*/ 390 w 532"/>
                <a:gd name="T21" fmla="*/ 101 h 778"/>
                <a:gd name="T22" fmla="*/ 385 w 532"/>
                <a:gd name="T23" fmla="*/ 87 h 778"/>
                <a:gd name="T24" fmla="*/ 347 w 532"/>
                <a:gd name="T25" fmla="*/ 68 h 778"/>
                <a:gd name="T26" fmla="*/ 328 w 532"/>
                <a:gd name="T27" fmla="*/ 106 h 778"/>
                <a:gd name="T28" fmla="*/ 345 w 532"/>
                <a:gd name="T29" fmla="*/ 155 h 778"/>
                <a:gd name="T30" fmla="*/ 331 w 532"/>
                <a:gd name="T31" fmla="*/ 236 h 778"/>
                <a:gd name="T32" fmla="*/ 314 w 532"/>
                <a:gd name="T33" fmla="*/ 235 h 778"/>
                <a:gd name="T34" fmla="*/ 321 w 532"/>
                <a:gd name="T35" fmla="*/ 121 h 778"/>
                <a:gd name="T36" fmla="*/ 294 w 532"/>
                <a:gd name="T37" fmla="*/ 48 h 778"/>
                <a:gd name="T38" fmla="*/ 256 w 532"/>
                <a:gd name="T39" fmla="*/ 30 h 778"/>
                <a:gd name="T40" fmla="*/ 238 w 532"/>
                <a:gd name="T41" fmla="*/ 68 h 778"/>
                <a:gd name="T42" fmla="*/ 261 w 532"/>
                <a:gd name="T43" fmla="*/ 129 h 778"/>
                <a:gd name="T44" fmla="*/ 255 w 532"/>
                <a:gd name="T45" fmla="*/ 230 h 778"/>
                <a:gd name="T46" fmla="*/ 245 w 532"/>
                <a:gd name="T47" fmla="*/ 229 h 778"/>
                <a:gd name="T48" fmla="*/ 245 w 532"/>
                <a:gd name="T49" fmla="*/ 138 h 778"/>
                <a:gd name="T50" fmla="*/ 205 w 532"/>
                <a:gd name="T51" fmla="*/ 24 h 778"/>
                <a:gd name="T52" fmla="*/ 167 w 532"/>
                <a:gd name="T53" fmla="*/ 6 h 778"/>
                <a:gd name="T54" fmla="*/ 148 w 532"/>
                <a:gd name="T55" fmla="*/ 43 h 778"/>
                <a:gd name="T56" fmla="*/ 186 w 532"/>
                <a:gd name="T57" fmla="*/ 148 h 778"/>
                <a:gd name="T58" fmla="*/ 186 w 532"/>
                <a:gd name="T59" fmla="*/ 251 h 778"/>
                <a:gd name="T60" fmla="*/ 181 w 532"/>
                <a:gd name="T61" fmla="*/ 338 h 778"/>
                <a:gd name="T62" fmla="*/ 117 w 532"/>
                <a:gd name="T63" fmla="*/ 325 h 778"/>
                <a:gd name="T64" fmla="*/ 74 w 532"/>
                <a:gd name="T65" fmla="*/ 284 h 778"/>
                <a:gd name="T66" fmla="*/ 69 w 532"/>
                <a:gd name="T67" fmla="*/ 199 h 778"/>
                <a:gd name="T68" fmla="*/ 19 w 532"/>
                <a:gd name="T69" fmla="*/ 181 h 778"/>
                <a:gd name="T70" fmla="*/ 0 w 532"/>
                <a:gd name="T71" fmla="*/ 274 h 778"/>
                <a:gd name="T72" fmla="*/ 428 w 532"/>
                <a:gd name="T73" fmla="*/ 193 h 778"/>
                <a:gd name="T74" fmla="*/ 417 w 532"/>
                <a:gd name="T75" fmla="*/ 243 h 778"/>
                <a:gd name="T76" fmla="*/ 391 w 532"/>
                <a:gd name="T77" fmla="*/ 241 h 778"/>
                <a:gd name="T78" fmla="*/ 405 w 532"/>
                <a:gd name="T79" fmla="*/ 159 h 778"/>
                <a:gd name="T80" fmla="*/ 407 w 532"/>
                <a:gd name="T81" fmla="*/ 159 h 778"/>
                <a:gd name="T82" fmla="*/ 428 w 532"/>
                <a:gd name="T83" fmla="*/ 19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0" y="274"/>
                  </a:moveTo>
                  <a:cubicBezTo>
                    <a:pt x="43" y="385"/>
                    <a:pt x="43" y="385"/>
                    <a:pt x="43" y="385"/>
                  </a:cubicBezTo>
                  <a:cubicBezTo>
                    <a:pt x="241" y="549"/>
                    <a:pt x="241" y="549"/>
                    <a:pt x="241" y="549"/>
                  </a:cubicBezTo>
                  <a:cubicBezTo>
                    <a:pt x="327" y="778"/>
                    <a:pt x="327" y="778"/>
                    <a:pt x="327" y="778"/>
                  </a:cubicBezTo>
                  <a:cubicBezTo>
                    <a:pt x="532" y="778"/>
                    <a:pt x="532" y="778"/>
                    <a:pt x="532" y="778"/>
                  </a:cubicBezTo>
                  <a:cubicBezTo>
                    <a:pt x="445" y="524"/>
                    <a:pt x="445" y="524"/>
                    <a:pt x="445" y="524"/>
                  </a:cubicBezTo>
                  <a:cubicBezTo>
                    <a:pt x="480" y="466"/>
                    <a:pt x="475" y="326"/>
                    <a:pt x="472" y="271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47" y="110"/>
                    <a:pt x="447" y="110"/>
                    <a:pt x="447" y="110"/>
                  </a:cubicBezTo>
                  <a:cubicBezTo>
                    <a:pt x="414" y="99"/>
                    <a:pt x="414" y="99"/>
                    <a:pt x="414" y="99"/>
                  </a:cubicBezTo>
                  <a:cubicBezTo>
                    <a:pt x="405" y="96"/>
                    <a:pt x="397" y="97"/>
                    <a:pt x="390" y="101"/>
                  </a:cubicBezTo>
                  <a:cubicBezTo>
                    <a:pt x="385" y="87"/>
                    <a:pt x="385" y="87"/>
                    <a:pt x="385" y="87"/>
                  </a:cubicBezTo>
                  <a:cubicBezTo>
                    <a:pt x="380" y="71"/>
                    <a:pt x="363" y="63"/>
                    <a:pt x="347" y="68"/>
                  </a:cubicBezTo>
                  <a:cubicBezTo>
                    <a:pt x="332" y="73"/>
                    <a:pt x="323" y="90"/>
                    <a:pt x="328" y="106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1" y="236"/>
                    <a:pt x="331" y="236"/>
                    <a:pt x="331" y="236"/>
                  </a:cubicBezTo>
                  <a:cubicBezTo>
                    <a:pt x="314" y="235"/>
                    <a:pt x="314" y="235"/>
                    <a:pt x="314" y="235"/>
                  </a:cubicBezTo>
                  <a:cubicBezTo>
                    <a:pt x="321" y="121"/>
                    <a:pt x="321" y="121"/>
                    <a:pt x="321" y="121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89" y="33"/>
                    <a:pt x="272" y="25"/>
                    <a:pt x="256" y="30"/>
                  </a:cubicBezTo>
                  <a:cubicBezTo>
                    <a:pt x="241" y="36"/>
                    <a:pt x="233" y="53"/>
                    <a:pt x="238" y="68"/>
                  </a:cubicBezTo>
                  <a:cubicBezTo>
                    <a:pt x="261" y="129"/>
                    <a:pt x="261" y="129"/>
                    <a:pt x="261" y="129"/>
                  </a:cubicBezTo>
                  <a:cubicBezTo>
                    <a:pt x="255" y="230"/>
                    <a:pt x="255" y="230"/>
                    <a:pt x="25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199" y="8"/>
                    <a:pt x="182" y="0"/>
                    <a:pt x="167" y="6"/>
                  </a:cubicBezTo>
                  <a:cubicBezTo>
                    <a:pt x="151" y="11"/>
                    <a:pt x="143" y="28"/>
                    <a:pt x="148" y="43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251"/>
                    <a:pt x="186" y="251"/>
                    <a:pt x="186" y="251"/>
                  </a:cubicBezTo>
                  <a:cubicBezTo>
                    <a:pt x="181" y="338"/>
                    <a:pt x="181" y="338"/>
                    <a:pt x="181" y="338"/>
                  </a:cubicBezTo>
                  <a:cubicBezTo>
                    <a:pt x="117" y="325"/>
                    <a:pt x="117" y="325"/>
                    <a:pt x="117" y="325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5" y="224"/>
                    <a:pt x="82" y="237"/>
                    <a:pt x="69" y="199"/>
                  </a:cubicBezTo>
                  <a:cubicBezTo>
                    <a:pt x="59" y="171"/>
                    <a:pt x="19" y="181"/>
                    <a:pt x="19" y="181"/>
                  </a:cubicBezTo>
                  <a:cubicBezTo>
                    <a:pt x="0" y="274"/>
                    <a:pt x="0" y="274"/>
                    <a:pt x="0" y="274"/>
                  </a:cubicBezTo>
                  <a:moveTo>
                    <a:pt x="428" y="193"/>
                  </a:moveTo>
                  <a:cubicBezTo>
                    <a:pt x="417" y="243"/>
                    <a:pt x="417" y="243"/>
                    <a:pt x="417" y="243"/>
                  </a:cubicBezTo>
                  <a:cubicBezTo>
                    <a:pt x="391" y="241"/>
                    <a:pt x="391" y="241"/>
                    <a:pt x="391" y="241"/>
                  </a:cubicBezTo>
                  <a:cubicBezTo>
                    <a:pt x="405" y="159"/>
                    <a:pt x="405" y="159"/>
                    <a:pt x="405" y="159"/>
                  </a:cubicBezTo>
                  <a:cubicBezTo>
                    <a:pt x="407" y="159"/>
                    <a:pt x="407" y="159"/>
                    <a:pt x="407" y="159"/>
                  </a:cubicBezTo>
                  <a:cubicBezTo>
                    <a:pt x="428" y="193"/>
                    <a:pt x="428" y="193"/>
                    <a:pt x="428" y="193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3098" y="3923"/>
              <a:ext cx="460" cy="361"/>
            </a:xfrm>
            <a:custGeom>
              <a:avLst/>
              <a:gdLst>
                <a:gd name="T0" fmla="*/ 333 w 460"/>
                <a:gd name="T1" fmla="*/ 0 h 361"/>
                <a:gd name="T2" fmla="*/ 460 w 460"/>
                <a:gd name="T3" fmla="*/ 361 h 361"/>
                <a:gd name="T4" fmla="*/ 96 w 460"/>
                <a:gd name="T5" fmla="*/ 361 h 361"/>
                <a:gd name="T6" fmla="*/ 0 w 460"/>
                <a:gd name="T7" fmla="*/ 30 h 361"/>
                <a:gd name="T8" fmla="*/ 333 w 460"/>
                <a:gd name="T9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361">
                  <a:moveTo>
                    <a:pt x="333" y="0"/>
                  </a:moveTo>
                  <a:lnTo>
                    <a:pt x="460" y="361"/>
                  </a:lnTo>
                  <a:lnTo>
                    <a:pt x="96" y="361"/>
                  </a:lnTo>
                  <a:lnTo>
                    <a:pt x="0" y="3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2973" y="3953"/>
              <a:ext cx="221" cy="331"/>
            </a:xfrm>
            <a:custGeom>
              <a:avLst/>
              <a:gdLst>
                <a:gd name="T0" fmla="*/ 0 w 221"/>
                <a:gd name="T1" fmla="*/ 0 h 331"/>
                <a:gd name="T2" fmla="*/ 125 w 221"/>
                <a:gd name="T3" fmla="*/ 0 h 331"/>
                <a:gd name="T4" fmla="*/ 221 w 221"/>
                <a:gd name="T5" fmla="*/ 331 h 331"/>
                <a:gd name="T6" fmla="*/ 80 w 221"/>
                <a:gd name="T7" fmla="*/ 331 h 331"/>
                <a:gd name="T8" fmla="*/ 0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0" y="0"/>
                  </a:moveTo>
                  <a:lnTo>
                    <a:pt x="125" y="0"/>
                  </a:lnTo>
                  <a:lnTo>
                    <a:pt x="221" y="331"/>
                  </a:lnTo>
                  <a:lnTo>
                    <a:pt x="8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1" name="Oval 109"/>
            <p:cNvSpPr>
              <a:spLocks noChangeArrowheads="1"/>
            </p:cNvSpPr>
            <p:nvPr/>
          </p:nvSpPr>
          <p:spPr bwMode="auto">
            <a:xfrm>
              <a:off x="3148" y="399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2" name="Oval 110"/>
            <p:cNvSpPr>
              <a:spLocks noChangeArrowheads="1"/>
            </p:cNvSpPr>
            <p:nvPr/>
          </p:nvSpPr>
          <p:spPr bwMode="auto">
            <a:xfrm>
              <a:off x="3185" y="4017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3" name="Oval 111"/>
            <p:cNvSpPr>
              <a:spLocks noChangeArrowheads="1"/>
            </p:cNvSpPr>
            <p:nvPr/>
          </p:nvSpPr>
          <p:spPr bwMode="auto">
            <a:xfrm>
              <a:off x="3166" y="4017"/>
              <a:ext cx="8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4" name="Oval 112"/>
            <p:cNvSpPr>
              <a:spLocks noChangeArrowheads="1"/>
            </p:cNvSpPr>
            <p:nvPr/>
          </p:nvSpPr>
          <p:spPr bwMode="auto">
            <a:xfrm>
              <a:off x="3185" y="4037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5" name="Oval 113"/>
            <p:cNvSpPr>
              <a:spLocks noChangeArrowheads="1"/>
            </p:cNvSpPr>
            <p:nvPr/>
          </p:nvSpPr>
          <p:spPr bwMode="auto">
            <a:xfrm>
              <a:off x="3166" y="4037"/>
              <a:ext cx="8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6" name="Oval 114"/>
            <p:cNvSpPr>
              <a:spLocks noChangeArrowheads="1"/>
            </p:cNvSpPr>
            <p:nvPr/>
          </p:nvSpPr>
          <p:spPr bwMode="auto">
            <a:xfrm>
              <a:off x="3183" y="411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7" name="Oval 115"/>
            <p:cNvSpPr>
              <a:spLocks noChangeArrowheads="1"/>
            </p:cNvSpPr>
            <p:nvPr/>
          </p:nvSpPr>
          <p:spPr bwMode="auto">
            <a:xfrm>
              <a:off x="322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8" name="Oval 116"/>
            <p:cNvSpPr>
              <a:spLocks noChangeArrowheads="1"/>
            </p:cNvSpPr>
            <p:nvPr/>
          </p:nvSpPr>
          <p:spPr bwMode="auto">
            <a:xfrm>
              <a:off x="320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9" name="Oval 117"/>
            <p:cNvSpPr>
              <a:spLocks noChangeArrowheads="1"/>
            </p:cNvSpPr>
            <p:nvPr/>
          </p:nvSpPr>
          <p:spPr bwMode="auto">
            <a:xfrm>
              <a:off x="322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0" name="Oval 118"/>
            <p:cNvSpPr>
              <a:spLocks noChangeArrowheads="1"/>
            </p:cNvSpPr>
            <p:nvPr/>
          </p:nvSpPr>
          <p:spPr bwMode="auto">
            <a:xfrm>
              <a:off x="320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2577" y="3224"/>
              <a:ext cx="77" cy="98"/>
            </a:xfrm>
            <a:custGeom>
              <a:avLst/>
              <a:gdLst>
                <a:gd name="T0" fmla="*/ 14 w 43"/>
                <a:gd name="T1" fmla="*/ 0 h 55"/>
                <a:gd name="T2" fmla="*/ 14 w 43"/>
                <a:gd name="T3" fmla="*/ 0 h 55"/>
                <a:gd name="T4" fmla="*/ 9 w 43"/>
                <a:gd name="T5" fmla="*/ 0 h 55"/>
                <a:gd name="T6" fmla="*/ 0 w 43"/>
                <a:gd name="T7" fmla="*/ 50 h 55"/>
                <a:gd name="T8" fmla="*/ 38 w 43"/>
                <a:gd name="T9" fmla="*/ 55 h 55"/>
                <a:gd name="T10" fmla="*/ 43 w 43"/>
                <a:gd name="T11" fmla="*/ 16 h 55"/>
                <a:gd name="T12" fmla="*/ 43 w 43"/>
                <a:gd name="T13" fmla="*/ 15 h 55"/>
                <a:gd name="T14" fmla="*/ 43 w 43"/>
                <a:gd name="T15" fmla="*/ 14 h 55"/>
                <a:gd name="T16" fmla="*/ 14 w 43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5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42" y="35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"/>
                    <a:pt x="23" y="0"/>
                    <a:pt x="14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2998" y="4183"/>
              <a:ext cx="617" cy="135"/>
            </a:xfrm>
            <a:custGeom>
              <a:avLst/>
              <a:gdLst>
                <a:gd name="T0" fmla="*/ 560 w 617"/>
                <a:gd name="T1" fmla="*/ 0 h 135"/>
                <a:gd name="T2" fmla="*/ 617 w 617"/>
                <a:gd name="T3" fmla="*/ 135 h 135"/>
                <a:gd name="T4" fmla="*/ 18 w 617"/>
                <a:gd name="T5" fmla="*/ 135 h 135"/>
                <a:gd name="T6" fmla="*/ 0 w 617"/>
                <a:gd name="T7" fmla="*/ 32 h 135"/>
                <a:gd name="T8" fmla="*/ 560 w 61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135">
                  <a:moveTo>
                    <a:pt x="560" y="0"/>
                  </a:moveTo>
                  <a:lnTo>
                    <a:pt x="617" y="135"/>
                  </a:lnTo>
                  <a:lnTo>
                    <a:pt x="18" y="135"/>
                  </a:lnTo>
                  <a:lnTo>
                    <a:pt x="0" y="3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5507192" y="4219704"/>
            <a:ext cx="5810067" cy="1999263"/>
            <a:chOff x="5722716" y="4219704"/>
            <a:chExt cx="5594572" cy="1999263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890378" y="4247164"/>
              <a:ext cx="4426910" cy="321309"/>
              <a:chOff x="6146800" y="4127606"/>
              <a:chExt cx="5170489" cy="321309"/>
            </a:xfrm>
          </p:grpSpPr>
          <p:sp>
            <p:nvSpPr>
              <p:cNvPr id="125" name="모서리가 둥근 직사각형 124"/>
              <p:cNvSpPr/>
              <p:nvPr/>
            </p:nvSpPr>
            <p:spPr>
              <a:xfrm>
                <a:off x="6146800" y="4127606"/>
                <a:ext cx="5170489" cy="32130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6229375" y="4186238"/>
                <a:ext cx="5010972" cy="214446"/>
              </a:xfrm>
              <a:prstGeom prst="roundRect">
                <a:avLst>
                  <a:gd name="adj" fmla="val 50000"/>
                </a:avLst>
              </a:prstGeom>
              <a:solidFill>
                <a:srgbClr val="156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6890378" y="5016761"/>
              <a:ext cx="4426909" cy="321309"/>
              <a:chOff x="6146800" y="4127606"/>
              <a:chExt cx="5170488" cy="321309"/>
            </a:xfrm>
          </p:grpSpPr>
          <p:sp>
            <p:nvSpPr>
              <p:cNvPr id="133" name="모서리가 둥근 직사각형 132"/>
              <p:cNvSpPr/>
              <p:nvPr/>
            </p:nvSpPr>
            <p:spPr>
              <a:xfrm>
                <a:off x="6146800" y="4127606"/>
                <a:ext cx="5170488" cy="32130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4" name="모서리가 둥근 직사각형 133"/>
              <p:cNvSpPr/>
              <p:nvPr/>
            </p:nvSpPr>
            <p:spPr>
              <a:xfrm>
                <a:off x="6229374" y="4186238"/>
                <a:ext cx="4652012" cy="22122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6890378" y="5786357"/>
              <a:ext cx="4426909" cy="321309"/>
              <a:chOff x="6146800" y="4127606"/>
              <a:chExt cx="5170488" cy="321309"/>
            </a:xfrm>
          </p:grpSpPr>
          <p:sp>
            <p:nvSpPr>
              <p:cNvPr id="136" name="모서리가 둥근 직사각형 135"/>
              <p:cNvSpPr/>
              <p:nvPr/>
            </p:nvSpPr>
            <p:spPr>
              <a:xfrm>
                <a:off x="6146800" y="4127606"/>
                <a:ext cx="5170488" cy="32130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6229376" y="4186238"/>
                <a:ext cx="3257719" cy="200969"/>
              </a:xfrm>
              <a:prstGeom prst="roundRect">
                <a:avLst>
                  <a:gd name="adj" fmla="val 50000"/>
                </a:avLst>
              </a:prstGeom>
              <a:solidFill>
                <a:srgbClr val="4095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5985355" y="4219704"/>
              <a:ext cx="71013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Learning</a:t>
              </a:r>
              <a:endPara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749628" y="4979343"/>
              <a:ext cx="863865" cy="37642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Eco-friendly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722716" y="5849635"/>
              <a:ext cx="71013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replacement of</a:t>
              </a:r>
            </a:p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man’s labor</a:t>
              </a:r>
              <a:endParaRPr lang="ko-KR" altLang="en-US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6489253" y="1867381"/>
            <a:ext cx="5214237" cy="1848274"/>
            <a:chOff x="6063724" y="1815397"/>
            <a:chExt cx="4648616" cy="1737161"/>
          </a:xfrm>
        </p:grpSpPr>
        <p:sp>
          <p:nvSpPr>
            <p:cNvPr id="149" name="직사각형 148"/>
            <p:cNvSpPr/>
            <p:nvPr/>
          </p:nvSpPr>
          <p:spPr>
            <a:xfrm>
              <a:off x="6063724" y="1815397"/>
              <a:ext cx="437620" cy="12311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0274720" y="2321452"/>
              <a:ext cx="437620" cy="12311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508947" y="2007381"/>
              <a:ext cx="4108376" cy="906579"/>
              <a:chOff x="6493003" y="2007381"/>
              <a:chExt cx="4108376" cy="906579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6493003" y="2007381"/>
                <a:ext cx="1601523" cy="347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defRPr/>
                </a:pPr>
                <a:r>
                  <a:rPr lang="en-US" altLang="ko-KR" sz="2400" spc="-15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Brain storming</a:t>
                </a:r>
                <a:endParaRPr lang="ko-KR" altLang="en-US" sz="2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7415892" y="2329185"/>
                <a:ext cx="31854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ko-KR" altLang="en-US" sz="3200" spc="-15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어떤 주제가 좋을까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97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-477134" y="3020716"/>
            <a:ext cx="2235814" cy="2171160"/>
            <a:chOff x="-477134" y="3020716"/>
            <a:chExt cx="2235814" cy="21711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7134" y="3020716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860" y="3062281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8586" y="3094610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</p:grpSp>
      <p:sp>
        <p:nvSpPr>
          <p:cNvPr id="17" name="TextBox 16"/>
          <p:cNvSpPr txBox="1"/>
          <p:nvPr/>
        </p:nvSpPr>
        <p:spPr>
          <a:xfrm>
            <a:off x="1528000" y="377403"/>
            <a:ext cx="5220083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Faster R-CNN architecture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12"/>
          <p:cNvGrpSpPr/>
          <p:nvPr/>
        </p:nvGrpSpPr>
        <p:grpSpPr>
          <a:xfrm>
            <a:off x="714481" y="3020716"/>
            <a:ext cx="3532775" cy="2985089"/>
            <a:chOff x="714481" y="3020716"/>
            <a:chExt cx="3532775" cy="2985089"/>
          </a:xfrm>
        </p:grpSpPr>
        <p:grpSp>
          <p:nvGrpSpPr>
            <p:cNvPr id="8" name="그룹 1">
              <a:extLst>
                <a:ext uri="{FF2B5EF4-FFF2-40B4-BE49-F238E27FC236}">
                  <a16:creationId xmlns:a16="http://schemas.microsoft.com/office/drawing/2014/main" id="{EB604C13-ACCB-49D0-801A-0F554CB8D893}"/>
                </a:ext>
              </a:extLst>
            </p:cNvPr>
            <p:cNvGrpSpPr/>
            <p:nvPr/>
          </p:nvGrpSpPr>
          <p:grpSpPr>
            <a:xfrm>
              <a:off x="714481" y="3650499"/>
              <a:ext cx="1184587" cy="579751"/>
              <a:chOff x="714481" y="3650499"/>
              <a:chExt cx="1184587" cy="579751"/>
            </a:xfrm>
          </p:grpSpPr>
          <p:cxnSp>
            <p:nvCxnSpPr>
              <p:cNvPr id="14" name="직선 화살표 연결선 13"/>
              <p:cNvCxnSpPr/>
              <p:nvPr/>
            </p:nvCxnSpPr>
            <p:spPr>
              <a:xfrm>
                <a:off x="714481" y="4221015"/>
                <a:ext cx="1044199" cy="9235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tailEnd type="triangle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845895" y="3650499"/>
                <a:ext cx="1053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/>
                  <a:t>TF_record</a:t>
                </a:r>
                <a:endParaRPr lang="en-US" altLang="ko-KR" sz="1400" dirty="0"/>
              </a:p>
              <a:p>
                <a:r>
                  <a:rPr lang="en-US" altLang="ko-KR" sz="1400" dirty="0"/>
                  <a:t>converting</a:t>
                </a:r>
                <a:endParaRPr lang="ko-KR" altLang="en-US" sz="1400" dirty="0"/>
              </a:p>
            </p:txBody>
          </p:sp>
        </p:grpSp>
        <p:grpSp>
          <p:nvGrpSpPr>
            <p:cNvPr id="11" name="그룹 6">
              <a:extLst>
                <a:ext uri="{FF2B5EF4-FFF2-40B4-BE49-F238E27FC236}">
                  <a16:creationId xmlns:a16="http://schemas.microsoft.com/office/drawing/2014/main" id="{774FB2D6-18FA-4ECF-B6ED-6775D739136F}"/>
                </a:ext>
              </a:extLst>
            </p:cNvPr>
            <p:cNvGrpSpPr/>
            <p:nvPr/>
          </p:nvGrpSpPr>
          <p:grpSpPr>
            <a:xfrm>
              <a:off x="1099142" y="3020716"/>
              <a:ext cx="3148114" cy="2506646"/>
              <a:chOff x="1099142" y="3020716"/>
              <a:chExt cx="3148114" cy="250664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808055" y="3536744"/>
                <a:ext cx="389785" cy="199061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1000"/>
                      <a:lumOff val="99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scene3d>
                <a:camera prst="obliqueTopRight"/>
                <a:lightRig rig="threePt" dir="t"/>
              </a:scene3d>
              <a:sp3d>
                <a:bevelT w="0" h="4305300"/>
                <a:bevelB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9142" y="3020716"/>
                <a:ext cx="3148114" cy="2097266"/>
              </a:xfrm>
              <a:prstGeom prst="rect">
                <a:avLst/>
              </a:prstGeom>
              <a:effectLst>
                <a:glow rad="12700">
                  <a:schemeClr val="accent1">
                    <a:alpha val="40000"/>
                  </a:schemeClr>
                </a:glow>
              </a:effectLst>
              <a:scene3d>
                <a:camera prst="isometricOffAxis2Right">
                  <a:rot lat="1063043" lon="17220000" rev="0"/>
                </a:camera>
                <a:lightRig rig="threePt" dir="t"/>
              </a:scene3d>
              <a:sp3d>
                <a:bevelT w="0" h="6350"/>
              </a:sp3d>
            </p:spPr>
          </p:pic>
        </p:grpSp>
        <p:sp>
          <p:nvSpPr>
            <p:cNvPr id="6" name="직사각형 5"/>
            <p:cNvSpPr/>
            <p:nvPr/>
          </p:nvSpPr>
          <p:spPr>
            <a:xfrm>
              <a:off x="2032561" y="3536744"/>
              <a:ext cx="1265280" cy="134905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  <a:scene3d>
              <a:camera prst="isometricOffAxis2Righ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99950" y="5482585"/>
              <a:ext cx="9666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TF_record</a:t>
              </a:r>
              <a:endParaRPr lang="en-US" altLang="ko-KR" sz="1400" dirty="0"/>
            </a:p>
            <a:p>
              <a:r>
                <a:rPr lang="en-US" altLang="ko-KR" sz="1400" dirty="0"/>
                <a:t>file</a:t>
              </a:r>
              <a:endParaRPr lang="ko-KR" altLang="en-US" sz="1400" dirty="0"/>
            </a:p>
          </p:txBody>
        </p:sp>
      </p:grpSp>
      <p:grpSp>
        <p:nvGrpSpPr>
          <p:cNvPr id="12" name="그룹 7"/>
          <p:cNvGrpSpPr/>
          <p:nvPr/>
        </p:nvGrpSpPr>
        <p:grpSpPr>
          <a:xfrm>
            <a:off x="2197840" y="2384000"/>
            <a:ext cx="3249595" cy="3143362"/>
            <a:chOff x="2197840" y="2384000"/>
            <a:chExt cx="3249595" cy="3143362"/>
          </a:xfrm>
        </p:grpSpPr>
        <p:grpSp>
          <p:nvGrpSpPr>
            <p:cNvPr id="13" name="그룹 18">
              <a:extLst>
                <a:ext uri="{FF2B5EF4-FFF2-40B4-BE49-F238E27FC236}">
                  <a16:creationId xmlns:a16="http://schemas.microsoft.com/office/drawing/2014/main" id="{5EB97B2A-345E-4A84-8579-417A22FEDEC9}"/>
                </a:ext>
              </a:extLst>
            </p:cNvPr>
            <p:cNvGrpSpPr/>
            <p:nvPr/>
          </p:nvGrpSpPr>
          <p:grpSpPr>
            <a:xfrm>
              <a:off x="2197840" y="2632359"/>
              <a:ext cx="1967909" cy="2895003"/>
              <a:chOff x="2197840" y="2632359"/>
              <a:chExt cx="1967909" cy="2895003"/>
            </a:xfrm>
          </p:grpSpPr>
          <p:cxnSp>
            <p:nvCxnSpPr>
              <p:cNvPr id="20" name="직선 연결선 19"/>
              <p:cNvCxnSpPr/>
              <p:nvPr/>
            </p:nvCxnSpPr>
            <p:spPr>
              <a:xfrm flipH="1">
                <a:off x="3131126" y="4359559"/>
                <a:ext cx="1034623" cy="258618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3131126" y="2632359"/>
                <a:ext cx="1034623" cy="462251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  <a:effectLst/>
            </p:spPr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2197840" y="3536743"/>
                <a:ext cx="1433237" cy="130756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</p:cxnSp>
          <p:cxnSp>
            <p:nvCxnSpPr>
              <p:cNvPr id="23" name="직선 연결선 22"/>
              <p:cNvCxnSpPr/>
              <p:nvPr/>
            </p:nvCxnSpPr>
            <p:spPr>
              <a:xfrm flipV="1">
                <a:off x="2197840" y="4885801"/>
                <a:ext cx="1433237" cy="641561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</p:cxnSp>
        </p:grpSp>
        <p:grpSp>
          <p:nvGrpSpPr>
            <p:cNvPr id="15" name="그룹 23"/>
            <p:cNvGrpSpPr/>
            <p:nvPr/>
          </p:nvGrpSpPr>
          <p:grpSpPr>
            <a:xfrm>
              <a:off x="3631077" y="2384000"/>
              <a:ext cx="1816358" cy="2501801"/>
              <a:chOff x="3631077" y="2384000"/>
              <a:chExt cx="1816358" cy="2501801"/>
            </a:xfrm>
          </p:grpSpPr>
          <p:grpSp>
            <p:nvGrpSpPr>
              <p:cNvPr id="19" name="그룹 24">
                <a:extLst>
                  <a:ext uri="{FF2B5EF4-FFF2-40B4-BE49-F238E27FC236}">
                    <a16:creationId xmlns:a16="http://schemas.microsoft.com/office/drawing/2014/main" id="{C0DC10D7-482F-4C98-9082-C964E86291A8}"/>
                  </a:ext>
                </a:extLst>
              </p:cNvPr>
              <p:cNvGrpSpPr/>
              <p:nvPr/>
            </p:nvGrpSpPr>
            <p:grpSpPr>
              <a:xfrm>
                <a:off x="3631077" y="2384000"/>
                <a:ext cx="1816358" cy="2501801"/>
                <a:chOff x="3631077" y="2384000"/>
                <a:chExt cx="1816358" cy="2501801"/>
              </a:xfrm>
            </p:grpSpPr>
            <p:sp>
              <p:nvSpPr>
                <p:cNvPr id="27" name="TextBox 26"/>
                <p:cNvSpPr txBox="1"/>
                <p:nvPr/>
              </p:nvSpPr>
              <p:spPr>
                <a:xfrm>
                  <a:off x="4147079" y="2384000"/>
                  <a:ext cx="1300356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err="1"/>
                    <a:t>Pretraining</a:t>
                  </a:r>
                  <a:endParaRPr lang="en-US" altLang="ko-KR" sz="1400" dirty="0"/>
                </a:p>
                <a:p>
                  <a:r>
                    <a:rPr lang="en-US" altLang="ko-KR" sz="1400" dirty="0"/>
                    <a:t>Graph</a:t>
                  </a:r>
                </a:p>
                <a:p>
                  <a:r>
                    <a:rPr lang="en-US" altLang="ko-KR" sz="1400" dirty="0"/>
                    <a:t>(inception v2)</a:t>
                  </a:r>
                  <a:endParaRPr lang="ko-KR" altLang="en-US" sz="1400" dirty="0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3631077" y="3671818"/>
                  <a:ext cx="1166180" cy="1213983"/>
                </a:xfrm>
                <a:prstGeom prst="rect">
                  <a:avLst/>
                </a:prstGeom>
                <a:solidFill>
                  <a:srgbClr val="509EC9"/>
                </a:solidFill>
                <a:ln>
                  <a:solidFill>
                    <a:schemeClr val="accent1">
                      <a:lumMod val="20000"/>
                      <a:lumOff val="80000"/>
                      <a:alpha val="94000"/>
                    </a:schemeClr>
                  </a:solidFill>
                </a:ln>
                <a:effectLst/>
                <a:scene3d>
                  <a:camera prst="obliqueTopRight"/>
                  <a:lightRig rig="threePt" dir="t"/>
                </a:scene3d>
                <a:sp3d>
                  <a:bevelT w="0" h="2540000"/>
                  <a:bevelB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3632686" y="4135532"/>
                <a:ext cx="11095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Fine tuning</a:t>
                </a:r>
                <a:endParaRPr lang="ko-KR" altLang="en-US" sz="1400" dirty="0"/>
              </a:p>
            </p:txBody>
          </p:sp>
        </p:grpSp>
      </p:grpSp>
      <p:grpSp>
        <p:nvGrpSpPr>
          <p:cNvPr id="24" name="그룹 28"/>
          <p:cNvGrpSpPr/>
          <p:nvPr/>
        </p:nvGrpSpPr>
        <p:grpSpPr>
          <a:xfrm>
            <a:off x="4963943" y="3384850"/>
            <a:ext cx="1828900" cy="1843108"/>
            <a:chOff x="4821336" y="2974690"/>
            <a:chExt cx="1828900" cy="1843108"/>
          </a:xfrm>
        </p:grpSpPr>
        <p:sp>
          <p:nvSpPr>
            <p:cNvPr id="30" name="직사각형 29"/>
            <p:cNvSpPr/>
            <p:nvPr/>
          </p:nvSpPr>
          <p:spPr>
            <a:xfrm>
              <a:off x="5419727" y="3274659"/>
              <a:ext cx="45719" cy="1213983"/>
            </a:xfrm>
            <a:prstGeom prst="rect">
              <a:avLst/>
            </a:prstGeom>
            <a:gradFill>
              <a:gsLst>
                <a:gs pos="0">
                  <a:schemeClr val="accent1">
                    <a:lumMod val="1000"/>
                    <a:lumOff val="9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scene3d>
              <a:camera prst="obliqueTopRight"/>
              <a:lightRig rig="threePt" dir="t"/>
            </a:scene3d>
            <a:sp3d>
              <a:bevelT w="0" h="2540000"/>
              <a:bevelB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821336" y="2974690"/>
              <a:ext cx="1828900" cy="12861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>
              <a:off x="5043057" y="3617763"/>
              <a:ext cx="376670" cy="0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4860632" y="4510021"/>
              <a:ext cx="1209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Feature map</a:t>
              </a:r>
              <a:endParaRPr lang="ko-KR" altLang="en-US" sz="14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186755" y="3205228"/>
            <a:ext cx="877163" cy="369332"/>
          </a:xfrm>
          <a:prstGeom prst="rect">
            <a:avLst/>
          </a:prstGeom>
          <a:noFill/>
          <a:scene3d>
            <a:camera prst="isometricOffAxis2Right">
              <a:rot lat="1062000" lon="1722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건전지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2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직사각형 166"/>
          <p:cNvSpPr/>
          <p:nvPr/>
        </p:nvSpPr>
        <p:spPr>
          <a:xfrm>
            <a:off x="0" y="4699221"/>
            <a:ext cx="12192000" cy="2158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0" y="4675366"/>
            <a:ext cx="12192000" cy="795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8000" y="377403"/>
            <a:ext cx="6269986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 err="1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Pretraining</a:t>
            </a:r>
            <a:r>
              <a:rPr lang="en-US" altLang="ko-KR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graph(inception v2)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8371399" y="2818546"/>
            <a:ext cx="3523706" cy="4055356"/>
            <a:chOff x="845" y="956"/>
            <a:chExt cx="2923" cy="3364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7" y="958"/>
              <a:ext cx="2919" cy="3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>
              <a:off x="1929" y="2476"/>
              <a:ext cx="807" cy="454"/>
            </a:xfrm>
            <a:prstGeom prst="rect">
              <a:avLst/>
            </a:pr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343 w 1343"/>
                <a:gd name="T1" fmla="*/ 64 h 854"/>
                <a:gd name="T2" fmla="*/ 1278 w 1343"/>
                <a:gd name="T3" fmla="*/ 0 h 854"/>
                <a:gd name="T4" fmla="*/ 65 w 1343"/>
                <a:gd name="T5" fmla="*/ 0 h 854"/>
                <a:gd name="T6" fmla="*/ 0 w 1343"/>
                <a:gd name="T7" fmla="*/ 64 h 854"/>
                <a:gd name="T8" fmla="*/ 0 w 1343"/>
                <a:gd name="T9" fmla="*/ 854 h 854"/>
                <a:gd name="T10" fmla="*/ 1343 w 1343"/>
                <a:gd name="T11" fmla="*/ 854 h 854"/>
                <a:gd name="T12" fmla="*/ 1343 w 1343"/>
                <a:gd name="T13" fmla="*/ 6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854">
                  <a:moveTo>
                    <a:pt x="1343" y="64"/>
                  </a:moveTo>
                  <a:cubicBezTo>
                    <a:pt x="1343" y="29"/>
                    <a:pt x="1313" y="0"/>
                    <a:pt x="127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lnTo>
                    <a:pt x="1343" y="64"/>
                  </a:lnTo>
                  <a:close/>
                </a:path>
              </a:pathLst>
            </a:custGeom>
            <a:solidFill>
              <a:srgbClr val="409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1136" y="2478"/>
              <a:ext cx="2393" cy="215"/>
            </a:xfrm>
            <a:custGeom>
              <a:avLst/>
              <a:gdLst>
                <a:gd name="T0" fmla="*/ 0 w 1343"/>
                <a:gd name="T1" fmla="*/ 0 h 121"/>
                <a:gd name="T2" fmla="*/ 0 w 1343"/>
                <a:gd name="T3" fmla="*/ 57 h 121"/>
                <a:gd name="T4" fmla="*/ 65 w 1343"/>
                <a:gd name="T5" fmla="*/ 121 h 121"/>
                <a:gd name="T6" fmla="*/ 1278 w 1343"/>
                <a:gd name="T7" fmla="*/ 121 h 121"/>
                <a:gd name="T8" fmla="*/ 1343 w 1343"/>
                <a:gd name="T9" fmla="*/ 57 h 121"/>
                <a:gd name="T10" fmla="*/ 1343 w 1343"/>
                <a:gd name="T11" fmla="*/ 0 h 121"/>
                <a:gd name="T12" fmla="*/ 0 w 1343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121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92"/>
                    <a:pt x="29" y="121"/>
                    <a:pt x="65" y="121"/>
                  </a:cubicBezTo>
                  <a:cubicBezTo>
                    <a:pt x="1278" y="121"/>
                    <a:pt x="1278" y="121"/>
                    <a:pt x="1278" y="121"/>
                  </a:cubicBezTo>
                  <a:cubicBezTo>
                    <a:pt x="1313" y="121"/>
                    <a:pt x="1343" y="92"/>
                    <a:pt x="1343" y="57"/>
                  </a:cubicBezTo>
                  <a:cubicBezTo>
                    <a:pt x="1343" y="0"/>
                    <a:pt x="1343" y="0"/>
                    <a:pt x="13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278 w 1343"/>
                <a:gd name="T1" fmla="*/ 48 h 854"/>
                <a:gd name="T2" fmla="*/ 1295 w 1343"/>
                <a:gd name="T3" fmla="*/ 64 h 854"/>
                <a:gd name="T4" fmla="*/ 1295 w 1343"/>
                <a:gd name="T5" fmla="*/ 806 h 854"/>
                <a:gd name="T6" fmla="*/ 48 w 1343"/>
                <a:gd name="T7" fmla="*/ 806 h 854"/>
                <a:gd name="T8" fmla="*/ 48 w 1343"/>
                <a:gd name="T9" fmla="*/ 64 h 854"/>
                <a:gd name="T10" fmla="*/ 65 w 1343"/>
                <a:gd name="T11" fmla="*/ 48 h 854"/>
                <a:gd name="T12" fmla="*/ 1278 w 1343"/>
                <a:gd name="T13" fmla="*/ 48 h 854"/>
                <a:gd name="T14" fmla="*/ 1278 w 1343"/>
                <a:gd name="T15" fmla="*/ 0 h 854"/>
                <a:gd name="T16" fmla="*/ 65 w 1343"/>
                <a:gd name="T17" fmla="*/ 0 h 854"/>
                <a:gd name="T18" fmla="*/ 0 w 1343"/>
                <a:gd name="T19" fmla="*/ 64 h 854"/>
                <a:gd name="T20" fmla="*/ 0 w 1343"/>
                <a:gd name="T21" fmla="*/ 854 h 854"/>
                <a:gd name="T22" fmla="*/ 1343 w 1343"/>
                <a:gd name="T23" fmla="*/ 854 h 854"/>
                <a:gd name="T24" fmla="*/ 1343 w 1343"/>
                <a:gd name="T25" fmla="*/ 64 h 854"/>
                <a:gd name="T26" fmla="*/ 1278 w 1343"/>
                <a:gd name="T27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3" h="854">
                  <a:moveTo>
                    <a:pt x="1278" y="48"/>
                  </a:moveTo>
                  <a:cubicBezTo>
                    <a:pt x="1287" y="48"/>
                    <a:pt x="1295" y="55"/>
                    <a:pt x="1295" y="64"/>
                  </a:cubicBezTo>
                  <a:cubicBezTo>
                    <a:pt x="1295" y="806"/>
                    <a:pt x="1295" y="806"/>
                    <a:pt x="1295" y="806"/>
                  </a:cubicBezTo>
                  <a:cubicBezTo>
                    <a:pt x="48" y="806"/>
                    <a:pt x="48" y="806"/>
                    <a:pt x="48" y="806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55"/>
                    <a:pt x="56" y="48"/>
                    <a:pt x="65" y="48"/>
                  </a:cubicBezTo>
                  <a:cubicBezTo>
                    <a:pt x="1278" y="48"/>
                    <a:pt x="1278" y="48"/>
                    <a:pt x="1278" y="48"/>
                  </a:cubicBezTo>
                  <a:moveTo>
                    <a:pt x="1278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cubicBezTo>
                    <a:pt x="1343" y="64"/>
                    <a:pt x="1343" y="64"/>
                    <a:pt x="1343" y="64"/>
                  </a:cubicBezTo>
                  <a:cubicBezTo>
                    <a:pt x="1343" y="29"/>
                    <a:pt x="1313" y="0"/>
                    <a:pt x="1278" y="0"/>
                  </a:cubicBezTo>
                </a:path>
              </a:pathLst>
            </a:custGeom>
            <a:solidFill>
              <a:srgbClr val="18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1790" y="2877"/>
              <a:ext cx="1085" cy="109"/>
            </a:xfrm>
            <a:custGeom>
              <a:avLst/>
              <a:gdLst>
                <a:gd name="T0" fmla="*/ 609 w 609"/>
                <a:gd name="T1" fmla="*/ 30 h 61"/>
                <a:gd name="T2" fmla="*/ 578 w 609"/>
                <a:gd name="T3" fmla="*/ 61 h 61"/>
                <a:gd name="T4" fmla="*/ 30 w 609"/>
                <a:gd name="T5" fmla="*/ 61 h 61"/>
                <a:gd name="T6" fmla="*/ 0 w 609"/>
                <a:gd name="T7" fmla="*/ 30 h 61"/>
                <a:gd name="T8" fmla="*/ 30 w 609"/>
                <a:gd name="T9" fmla="*/ 0 h 61"/>
                <a:gd name="T10" fmla="*/ 578 w 609"/>
                <a:gd name="T11" fmla="*/ 0 h 61"/>
                <a:gd name="T12" fmla="*/ 609 w 60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" h="61">
                  <a:moveTo>
                    <a:pt x="609" y="30"/>
                  </a:moveTo>
                  <a:cubicBezTo>
                    <a:pt x="609" y="47"/>
                    <a:pt x="595" y="61"/>
                    <a:pt x="578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5" y="0"/>
                    <a:pt x="609" y="13"/>
                    <a:pt x="609" y="3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1688" y="1166"/>
              <a:ext cx="1298" cy="1233"/>
            </a:xfrm>
            <a:custGeom>
              <a:avLst/>
              <a:gdLst>
                <a:gd name="T0" fmla="*/ 163 w 728"/>
                <a:gd name="T1" fmla="*/ 692 h 692"/>
                <a:gd name="T2" fmla="*/ 151 w 728"/>
                <a:gd name="T3" fmla="*/ 692 h 692"/>
                <a:gd name="T4" fmla="*/ 151 w 728"/>
                <a:gd name="T5" fmla="*/ 634 h 692"/>
                <a:gd name="T6" fmla="*/ 93 w 728"/>
                <a:gd name="T7" fmla="*/ 471 h 692"/>
                <a:gd name="T8" fmla="*/ 0 w 728"/>
                <a:gd name="T9" fmla="*/ 238 h 692"/>
                <a:gd name="T10" fmla="*/ 283 w 728"/>
                <a:gd name="T11" fmla="*/ 0 h 692"/>
                <a:gd name="T12" fmla="*/ 529 w 728"/>
                <a:gd name="T13" fmla="*/ 223 h 692"/>
                <a:gd name="T14" fmla="*/ 599 w 728"/>
                <a:gd name="T15" fmla="*/ 327 h 692"/>
                <a:gd name="T16" fmla="*/ 608 w 728"/>
                <a:gd name="T17" fmla="*/ 335 h 692"/>
                <a:gd name="T18" fmla="*/ 532 w 728"/>
                <a:gd name="T19" fmla="*/ 347 h 692"/>
                <a:gd name="T20" fmla="*/ 373 w 728"/>
                <a:gd name="T21" fmla="*/ 579 h 692"/>
                <a:gd name="T22" fmla="*/ 373 w 728"/>
                <a:gd name="T23" fmla="*/ 628 h 692"/>
                <a:gd name="T24" fmla="*/ 716 w 728"/>
                <a:gd name="T25" fmla="*/ 628 h 692"/>
                <a:gd name="T26" fmla="*/ 716 w 728"/>
                <a:gd name="T27" fmla="*/ 306 h 692"/>
                <a:gd name="T28" fmla="*/ 728 w 728"/>
                <a:gd name="T29" fmla="*/ 306 h 692"/>
                <a:gd name="T30" fmla="*/ 728 w 728"/>
                <a:gd name="T31" fmla="*/ 640 h 692"/>
                <a:gd name="T32" fmla="*/ 361 w 728"/>
                <a:gd name="T33" fmla="*/ 640 h 692"/>
                <a:gd name="T34" fmla="*/ 361 w 728"/>
                <a:gd name="T35" fmla="*/ 567 h 692"/>
                <a:gd name="T36" fmla="*/ 366 w 728"/>
                <a:gd name="T37" fmla="*/ 567 h 692"/>
                <a:gd name="T38" fmla="*/ 520 w 728"/>
                <a:gd name="T39" fmla="*/ 342 h 692"/>
                <a:gd name="T40" fmla="*/ 520 w 728"/>
                <a:gd name="T41" fmla="*/ 337 h 692"/>
                <a:gd name="T42" fmla="*/ 582 w 728"/>
                <a:gd name="T43" fmla="*/ 327 h 692"/>
                <a:gd name="T44" fmla="*/ 518 w 728"/>
                <a:gd name="T45" fmla="*/ 227 h 692"/>
                <a:gd name="T46" fmla="*/ 517 w 728"/>
                <a:gd name="T47" fmla="*/ 226 h 692"/>
                <a:gd name="T48" fmla="*/ 517 w 728"/>
                <a:gd name="T49" fmla="*/ 225 h 692"/>
                <a:gd name="T50" fmla="*/ 283 w 728"/>
                <a:gd name="T51" fmla="*/ 12 h 692"/>
                <a:gd name="T52" fmla="*/ 12 w 728"/>
                <a:gd name="T53" fmla="*/ 238 h 692"/>
                <a:gd name="T54" fmla="*/ 102 w 728"/>
                <a:gd name="T55" fmla="*/ 463 h 692"/>
                <a:gd name="T56" fmla="*/ 163 w 728"/>
                <a:gd name="T57" fmla="*/ 634 h 692"/>
                <a:gd name="T58" fmla="*/ 163 w 728"/>
                <a:gd name="T59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8" h="692">
                  <a:moveTo>
                    <a:pt x="163" y="692"/>
                  </a:moveTo>
                  <a:cubicBezTo>
                    <a:pt x="151" y="692"/>
                    <a:pt x="151" y="692"/>
                    <a:pt x="151" y="692"/>
                  </a:cubicBezTo>
                  <a:cubicBezTo>
                    <a:pt x="151" y="634"/>
                    <a:pt x="151" y="634"/>
                    <a:pt x="151" y="634"/>
                  </a:cubicBezTo>
                  <a:cubicBezTo>
                    <a:pt x="154" y="549"/>
                    <a:pt x="93" y="472"/>
                    <a:pt x="93" y="471"/>
                  </a:cubicBezTo>
                  <a:cubicBezTo>
                    <a:pt x="34" y="405"/>
                    <a:pt x="0" y="320"/>
                    <a:pt x="0" y="238"/>
                  </a:cubicBezTo>
                  <a:cubicBezTo>
                    <a:pt x="0" y="91"/>
                    <a:pt x="108" y="0"/>
                    <a:pt x="283" y="0"/>
                  </a:cubicBezTo>
                  <a:cubicBezTo>
                    <a:pt x="431" y="0"/>
                    <a:pt x="512" y="73"/>
                    <a:pt x="529" y="223"/>
                  </a:cubicBezTo>
                  <a:cubicBezTo>
                    <a:pt x="534" y="232"/>
                    <a:pt x="568" y="298"/>
                    <a:pt x="599" y="327"/>
                  </a:cubicBezTo>
                  <a:cubicBezTo>
                    <a:pt x="608" y="335"/>
                    <a:pt x="608" y="335"/>
                    <a:pt x="608" y="335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27" y="494"/>
                    <a:pt x="501" y="571"/>
                    <a:pt x="373" y="579"/>
                  </a:cubicBezTo>
                  <a:cubicBezTo>
                    <a:pt x="373" y="628"/>
                    <a:pt x="373" y="628"/>
                    <a:pt x="373" y="628"/>
                  </a:cubicBezTo>
                  <a:cubicBezTo>
                    <a:pt x="716" y="628"/>
                    <a:pt x="716" y="628"/>
                    <a:pt x="716" y="628"/>
                  </a:cubicBezTo>
                  <a:cubicBezTo>
                    <a:pt x="716" y="306"/>
                    <a:pt x="716" y="306"/>
                    <a:pt x="716" y="306"/>
                  </a:cubicBezTo>
                  <a:cubicBezTo>
                    <a:pt x="728" y="306"/>
                    <a:pt x="728" y="306"/>
                    <a:pt x="728" y="306"/>
                  </a:cubicBezTo>
                  <a:cubicBezTo>
                    <a:pt x="728" y="640"/>
                    <a:pt x="728" y="640"/>
                    <a:pt x="728" y="640"/>
                  </a:cubicBezTo>
                  <a:cubicBezTo>
                    <a:pt x="361" y="640"/>
                    <a:pt x="361" y="640"/>
                    <a:pt x="361" y="640"/>
                  </a:cubicBezTo>
                  <a:cubicBezTo>
                    <a:pt x="361" y="567"/>
                    <a:pt x="361" y="567"/>
                    <a:pt x="361" y="567"/>
                  </a:cubicBezTo>
                  <a:cubicBezTo>
                    <a:pt x="366" y="567"/>
                    <a:pt x="366" y="567"/>
                    <a:pt x="366" y="567"/>
                  </a:cubicBezTo>
                  <a:cubicBezTo>
                    <a:pt x="492" y="562"/>
                    <a:pt x="516" y="490"/>
                    <a:pt x="520" y="342"/>
                  </a:cubicBezTo>
                  <a:cubicBezTo>
                    <a:pt x="520" y="337"/>
                    <a:pt x="520" y="337"/>
                    <a:pt x="520" y="337"/>
                  </a:cubicBezTo>
                  <a:cubicBezTo>
                    <a:pt x="582" y="327"/>
                    <a:pt x="582" y="327"/>
                    <a:pt x="582" y="327"/>
                  </a:cubicBezTo>
                  <a:cubicBezTo>
                    <a:pt x="551" y="292"/>
                    <a:pt x="519" y="230"/>
                    <a:pt x="518" y="227"/>
                  </a:cubicBezTo>
                  <a:cubicBezTo>
                    <a:pt x="517" y="226"/>
                    <a:pt x="517" y="226"/>
                    <a:pt x="517" y="226"/>
                  </a:cubicBezTo>
                  <a:cubicBezTo>
                    <a:pt x="517" y="225"/>
                    <a:pt x="517" y="225"/>
                    <a:pt x="517" y="225"/>
                  </a:cubicBezTo>
                  <a:cubicBezTo>
                    <a:pt x="501" y="82"/>
                    <a:pt x="424" y="12"/>
                    <a:pt x="283" y="12"/>
                  </a:cubicBezTo>
                  <a:cubicBezTo>
                    <a:pt x="116" y="12"/>
                    <a:pt x="12" y="98"/>
                    <a:pt x="12" y="238"/>
                  </a:cubicBezTo>
                  <a:cubicBezTo>
                    <a:pt x="12" y="317"/>
                    <a:pt x="45" y="400"/>
                    <a:pt x="102" y="463"/>
                  </a:cubicBezTo>
                  <a:cubicBezTo>
                    <a:pt x="105" y="467"/>
                    <a:pt x="166" y="545"/>
                    <a:pt x="163" y="634"/>
                  </a:cubicBezTo>
                  <a:lnTo>
                    <a:pt x="163" y="692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2308" y="1758"/>
              <a:ext cx="255" cy="358"/>
            </a:xfrm>
            <a:custGeom>
              <a:avLst/>
              <a:gdLst>
                <a:gd name="T0" fmla="*/ 0 w 143"/>
                <a:gd name="T1" fmla="*/ 201 h 201"/>
                <a:gd name="T2" fmla="*/ 0 w 143"/>
                <a:gd name="T3" fmla="*/ 95 h 201"/>
                <a:gd name="T4" fmla="*/ 71 w 143"/>
                <a:gd name="T5" fmla="*/ 95 h 201"/>
                <a:gd name="T6" fmla="*/ 71 w 143"/>
                <a:gd name="T7" fmla="*/ 107 h 201"/>
                <a:gd name="T8" fmla="*/ 12 w 143"/>
                <a:gd name="T9" fmla="*/ 107 h 201"/>
                <a:gd name="T10" fmla="*/ 12 w 143"/>
                <a:gd name="T11" fmla="*/ 188 h 201"/>
                <a:gd name="T12" fmla="*/ 130 w 143"/>
                <a:gd name="T13" fmla="*/ 12 h 201"/>
                <a:gd name="T14" fmla="*/ 80 w 143"/>
                <a:gd name="T15" fmla="*/ 13 h 201"/>
                <a:gd name="T16" fmla="*/ 80 w 143"/>
                <a:gd name="T17" fmla="*/ 1 h 201"/>
                <a:gd name="T18" fmla="*/ 136 w 143"/>
                <a:gd name="T19" fmla="*/ 0 h 201"/>
                <a:gd name="T20" fmla="*/ 143 w 143"/>
                <a:gd name="T21" fmla="*/ 0 h 201"/>
                <a:gd name="T22" fmla="*/ 142 w 143"/>
                <a:gd name="T23" fmla="*/ 6 h 201"/>
                <a:gd name="T24" fmla="*/ 115 w 143"/>
                <a:gd name="T25" fmla="*/ 147 h 201"/>
                <a:gd name="T26" fmla="*/ 7 w 143"/>
                <a:gd name="T27" fmla="*/ 200 h 201"/>
                <a:gd name="T28" fmla="*/ 0 w 143"/>
                <a:gd name="T2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3" h="201">
                  <a:moveTo>
                    <a:pt x="0" y="20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107" y="182"/>
                    <a:pt x="127" y="126"/>
                    <a:pt x="130" y="12"/>
                  </a:cubicBezTo>
                  <a:cubicBezTo>
                    <a:pt x="121" y="12"/>
                    <a:pt x="103" y="12"/>
                    <a:pt x="80" y="13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113" y="0"/>
                    <a:pt x="136" y="0"/>
                    <a:pt x="136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1" y="77"/>
                    <a:pt x="133" y="118"/>
                    <a:pt x="115" y="147"/>
                  </a:cubicBezTo>
                  <a:cubicBezTo>
                    <a:pt x="94" y="181"/>
                    <a:pt x="60" y="198"/>
                    <a:pt x="7" y="200"/>
                  </a:cubicBezTo>
                  <a:lnTo>
                    <a:pt x="0" y="201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1968" y="1280"/>
              <a:ext cx="592" cy="501"/>
            </a:xfrm>
            <a:custGeom>
              <a:avLst/>
              <a:gdLst>
                <a:gd name="T0" fmla="*/ 163 w 332"/>
                <a:gd name="T1" fmla="*/ 281 h 281"/>
                <a:gd name="T2" fmla="*/ 85 w 332"/>
                <a:gd name="T3" fmla="*/ 280 h 281"/>
                <a:gd name="T4" fmla="*/ 33 w 332"/>
                <a:gd name="T5" fmla="*/ 257 h 281"/>
                <a:gd name="T6" fmla="*/ 3 w 332"/>
                <a:gd name="T7" fmla="*/ 155 h 281"/>
                <a:gd name="T8" fmla="*/ 89 w 332"/>
                <a:gd name="T9" fmla="*/ 54 h 281"/>
                <a:gd name="T10" fmla="*/ 251 w 332"/>
                <a:gd name="T11" fmla="*/ 113 h 281"/>
                <a:gd name="T12" fmla="*/ 252 w 332"/>
                <a:gd name="T13" fmla="*/ 121 h 281"/>
                <a:gd name="T14" fmla="*/ 91 w 332"/>
                <a:gd name="T15" fmla="*/ 121 h 281"/>
                <a:gd name="T16" fmla="*/ 91 w 332"/>
                <a:gd name="T17" fmla="*/ 172 h 281"/>
                <a:gd name="T18" fmla="*/ 179 w 332"/>
                <a:gd name="T19" fmla="*/ 172 h 281"/>
                <a:gd name="T20" fmla="*/ 179 w 332"/>
                <a:gd name="T21" fmla="*/ 150 h 281"/>
                <a:gd name="T22" fmla="*/ 191 w 332"/>
                <a:gd name="T23" fmla="*/ 150 h 281"/>
                <a:gd name="T24" fmla="*/ 191 w 332"/>
                <a:gd name="T25" fmla="*/ 172 h 281"/>
                <a:gd name="T26" fmla="*/ 318 w 332"/>
                <a:gd name="T27" fmla="*/ 172 h 281"/>
                <a:gd name="T28" fmla="*/ 189 w 332"/>
                <a:gd name="T29" fmla="*/ 12 h 281"/>
                <a:gd name="T30" fmla="*/ 191 w 332"/>
                <a:gd name="T31" fmla="*/ 0 h 281"/>
                <a:gd name="T32" fmla="*/ 331 w 332"/>
                <a:gd name="T33" fmla="*/ 178 h 281"/>
                <a:gd name="T34" fmla="*/ 332 w 332"/>
                <a:gd name="T35" fmla="*/ 184 h 281"/>
                <a:gd name="T36" fmla="*/ 191 w 332"/>
                <a:gd name="T37" fmla="*/ 184 h 281"/>
                <a:gd name="T38" fmla="*/ 191 w 332"/>
                <a:gd name="T39" fmla="*/ 281 h 281"/>
                <a:gd name="T40" fmla="*/ 185 w 332"/>
                <a:gd name="T41" fmla="*/ 281 h 281"/>
                <a:gd name="T42" fmla="*/ 163 w 332"/>
                <a:gd name="T43" fmla="*/ 281 h 281"/>
                <a:gd name="T44" fmla="*/ 113 w 332"/>
                <a:gd name="T45" fmla="*/ 65 h 281"/>
                <a:gd name="T46" fmla="*/ 90 w 332"/>
                <a:gd name="T47" fmla="*/ 66 h 281"/>
                <a:gd name="T48" fmla="*/ 15 w 332"/>
                <a:gd name="T49" fmla="*/ 156 h 281"/>
                <a:gd name="T50" fmla="*/ 42 w 332"/>
                <a:gd name="T51" fmla="*/ 249 h 281"/>
                <a:gd name="T52" fmla="*/ 85 w 332"/>
                <a:gd name="T53" fmla="*/ 268 h 281"/>
                <a:gd name="T54" fmla="*/ 179 w 332"/>
                <a:gd name="T55" fmla="*/ 269 h 281"/>
                <a:gd name="T56" fmla="*/ 179 w 332"/>
                <a:gd name="T57" fmla="*/ 184 h 281"/>
                <a:gd name="T58" fmla="*/ 79 w 332"/>
                <a:gd name="T59" fmla="*/ 184 h 281"/>
                <a:gd name="T60" fmla="*/ 79 w 332"/>
                <a:gd name="T61" fmla="*/ 109 h 281"/>
                <a:gd name="T62" fmla="*/ 236 w 332"/>
                <a:gd name="T63" fmla="*/ 109 h 281"/>
                <a:gd name="T64" fmla="*/ 113 w 332"/>
                <a:gd name="T65" fmla="*/ 6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2" h="281">
                  <a:moveTo>
                    <a:pt x="163" y="281"/>
                  </a:moveTo>
                  <a:cubicBezTo>
                    <a:pt x="131" y="281"/>
                    <a:pt x="111" y="281"/>
                    <a:pt x="85" y="280"/>
                  </a:cubicBezTo>
                  <a:cubicBezTo>
                    <a:pt x="64" y="279"/>
                    <a:pt x="46" y="272"/>
                    <a:pt x="33" y="257"/>
                  </a:cubicBezTo>
                  <a:cubicBezTo>
                    <a:pt x="0" y="222"/>
                    <a:pt x="3" y="158"/>
                    <a:pt x="3" y="155"/>
                  </a:cubicBezTo>
                  <a:cubicBezTo>
                    <a:pt x="8" y="56"/>
                    <a:pt x="88" y="54"/>
                    <a:pt x="89" y="54"/>
                  </a:cubicBezTo>
                  <a:cubicBezTo>
                    <a:pt x="236" y="46"/>
                    <a:pt x="250" y="111"/>
                    <a:pt x="251" y="113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179" y="172"/>
                    <a:pt x="179" y="172"/>
                    <a:pt x="179" y="172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91" y="150"/>
                    <a:pt x="191" y="150"/>
                    <a:pt x="191" y="150"/>
                  </a:cubicBezTo>
                  <a:cubicBezTo>
                    <a:pt x="191" y="172"/>
                    <a:pt x="191" y="172"/>
                    <a:pt x="191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07" y="81"/>
                    <a:pt x="264" y="29"/>
                    <a:pt x="189" y="12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73" y="18"/>
                    <a:pt x="320" y="78"/>
                    <a:pt x="331" y="178"/>
                  </a:cubicBezTo>
                  <a:cubicBezTo>
                    <a:pt x="332" y="184"/>
                    <a:pt x="332" y="184"/>
                    <a:pt x="332" y="184"/>
                  </a:cubicBezTo>
                  <a:cubicBezTo>
                    <a:pt x="191" y="184"/>
                    <a:pt x="191" y="184"/>
                    <a:pt x="191" y="184"/>
                  </a:cubicBezTo>
                  <a:cubicBezTo>
                    <a:pt x="191" y="281"/>
                    <a:pt x="191" y="281"/>
                    <a:pt x="191" y="281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177" y="281"/>
                    <a:pt x="170" y="281"/>
                    <a:pt x="163" y="281"/>
                  </a:cubicBezTo>
                  <a:moveTo>
                    <a:pt x="113" y="65"/>
                  </a:moveTo>
                  <a:cubicBezTo>
                    <a:pt x="106" y="65"/>
                    <a:pt x="98" y="65"/>
                    <a:pt x="90" y="66"/>
                  </a:cubicBezTo>
                  <a:cubicBezTo>
                    <a:pt x="87" y="66"/>
                    <a:pt x="20" y="68"/>
                    <a:pt x="15" y="156"/>
                  </a:cubicBezTo>
                  <a:cubicBezTo>
                    <a:pt x="15" y="156"/>
                    <a:pt x="12" y="217"/>
                    <a:pt x="42" y="249"/>
                  </a:cubicBezTo>
                  <a:cubicBezTo>
                    <a:pt x="53" y="261"/>
                    <a:pt x="67" y="267"/>
                    <a:pt x="85" y="268"/>
                  </a:cubicBezTo>
                  <a:cubicBezTo>
                    <a:pt x="115" y="269"/>
                    <a:pt x="137" y="269"/>
                    <a:pt x="179" y="269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236" y="109"/>
                    <a:pt x="236" y="109"/>
                    <a:pt x="236" y="109"/>
                  </a:cubicBezTo>
                  <a:cubicBezTo>
                    <a:pt x="228" y="95"/>
                    <a:pt x="200" y="65"/>
                    <a:pt x="113" y="65"/>
                  </a:cubicBezTo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1784" y="1289"/>
              <a:ext cx="469" cy="1110"/>
            </a:xfrm>
            <a:custGeom>
              <a:avLst/>
              <a:gdLst>
                <a:gd name="T0" fmla="*/ 172 w 263"/>
                <a:gd name="T1" fmla="*/ 623 h 623"/>
                <a:gd name="T2" fmla="*/ 160 w 263"/>
                <a:gd name="T3" fmla="*/ 623 h 623"/>
                <a:gd name="T4" fmla="*/ 160 w 263"/>
                <a:gd name="T5" fmla="*/ 447 h 623"/>
                <a:gd name="T6" fmla="*/ 115 w 263"/>
                <a:gd name="T7" fmla="*/ 447 h 623"/>
                <a:gd name="T8" fmla="*/ 114 w 263"/>
                <a:gd name="T9" fmla="*/ 441 h 623"/>
                <a:gd name="T10" fmla="*/ 76 w 263"/>
                <a:gd name="T11" fmla="*/ 375 h 623"/>
                <a:gd name="T12" fmla="*/ 0 w 263"/>
                <a:gd name="T13" fmla="*/ 184 h 623"/>
                <a:gd name="T14" fmla="*/ 145 w 263"/>
                <a:gd name="T15" fmla="*/ 0 h 623"/>
                <a:gd name="T16" fmla="*/ 148 w 263"/>
                <a:gd name="T17" fmla="*/ 11 h 623"/>
                <a:gd name="T18" fmla="*/ 12 w 263"/>
                <a:gd name="T19" fmla="*/ 184 h 623"/>
                <a:gd name="T20" fmla="*/ 85 w 263"/>
                <a:gd name="T21" fmla="*/ 367 h 623"/>
                <a:gd name="T22" fmla="*/ 85 w 263"/>
                <a:gd name="T23" fmla="*/ 367 h 623"/>
                <a:gd name="T24" fmla="*/ 125 w 263"/>
                <a:gd name="T25" fmla="*/ 435 h 623"/>
                <a:gd name="T26" fmla="*/ 160 w 263"/>
                <a:gd name="T27" fmla="*/ 435 h 623"/>
                <a:gd name="T28" fmla="*/ 160 w 263"/>
                <a:gd name="T29" fmla="*/ 323 h 623"/>
                <a:gd name="T30" fmla="*/ 263 w 263"/>
                <a:gd name="T31" fmla="*/ 323 h 623"/>
                <a:gd name="T32" fmla="*/ 263 w 263"/>
                <a:gd name="T33" fmla="*/ 447 h 623"/>
                <a:gd name="T34" fmla="*/ 172 w 263"/>
                <a:gd name="T35" fmla="*/ 447 h 623"/>
                <a:gd name="T36" fmla="*/ 172 w 263"/>
                <a:gd name="T37" fmla="*/ 623 h 623"/>
                <a:gd name="T38" fmla="*/ 172 w 263"/>
                <a:gd name="T39" fmla="*/ 435 h 623"/>
                <a:gd name="T40" fmla="*/ 251 w 263"/>
                <a:gd name="T41" fmla="*/ 435 h 623"/>
                <a:gd name="T42" fmla="*/ 251 w 263"/>
                <a:gd name="T43" fmla="*/ 335 h 623"/>
                <a:gd name="T44" fmla="*/ 172 w 263"/>
                <a:gd name="T45" fmla="*/ 335 h 623"/>
                <a:gd name="T46" fmla="*/ 172 w 263"/>
                <a:gd name="T47" fmla="*/ 435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623">
                  <a:moveTo>
                    <a:pt x="172" y="623"/>
                  </a:moveTo>
                  <a:cubicBezTo>
                    <a:pt x="160" y="623"/>
                    <a:pt x="160" y="623"/>
                    <a:pt x="160" y="623"/>
                  </a:cubicBezTo>
                  <a:cubicBezTo>
                    <a:pt x="160" y="447"/>
                    <a:pt x="160" y="447"/>
                    <a:pt x="160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4" y="441"/>
                    <a:pt x="114" y="441"/>
                    <a:pt x="114" y="441"/>
                  </a:cubicBezTo>
                  <a:cubicBezTo>
                    <a:pt x="113" y="426"/>
                    <a:pt x="86" y="388"/>
                    <a:pt x="76" y="375"/>
                  </a:cubicBezTo>
                  <a:cubicBezTo>
                    <a:pt x="28" y="321"/>
                    <a:pt x="0" y="251"/>
                    <a:pt x="0" y="184"/>
                  </a:cubicBezTo>
                  <a:cubicBezTo>
                    <a:pt x="0" y="92"/>
                    <a:pt x="53" y="25"/>
                    <a:pt x="145" y="0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60" y="35"/>
                    <a:pt x="12" y="96"/>
                    <a:pt x="12" y="184"/>
                  </a:cubicBezTo>
                  <a:cubicBezTo>
                    <a:pt x="12" y="249"/>
                    <a:pt x="39" y="315"/>
                    <a:pt x="85" y="367"/>
                  </a:cubicBezTo>
                  <a:cubicBezTo>
                    <a:pt x="85" y="367"/>
                    <a:pt x="85" y="367"/>
                    <a:pt x="85" y="367"/>
                  </a:cubicBezTo>
                  <a:cubicBezTo>
                    <a:pt x="89" y="372"/>
                    <a:pt x="119" y="412"/>
                    <a:pt x="125" y="435"/>
                  </a:cubicBezTo>
                  <a:cubicBezTo>
                    <a:pt x="160" y="435"/>
                    <a:pt x="160" y="435"/>
                    <a:pt x="160" y="435"/>
                  </a:cubicBezTo>
                  <a:cubicBezTo>
                    <a:pt x="160" y="323"/>
                    <a:pt x="160" y="323"/>
                    <a:pt x="160" y="323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172" y="447"/>
                    <a:pt x="172" y="447"/>
                    <a:pt x="172" y="447"/>
                  </a:cubicBezTo>
                  <a:lnTo>
                    <a:pt x="172" y="623"/>
                  </a:lnTo>
                  <a:close/>
                  <a:moveTo>
                    <a:pt x="172" y="435"/>
                  </a:moveTo>
                  <a:cubicBezTo>
                    <a:pt x="251" y="435"/>
                    <a:pt x="251" y="435"/>
                    <a:pt x="251" y="435"/>
                  </a:cubicBezTo>
                  <a:cubicBezTo>
                    <a:pt x="251" y="335"/>
                    <a:pt x="251" y="335"/>
                    <a:pt x="251" y="335"/>
                  </a:cubicBezTo>
                  <a:cubicBezTo>
                    <a:pt x="172" y="335"/>
                    <a:pt x="172" y="335"/>
                    <a:pt x="172" y="335"/>
                  </a:cubicBezTo>
                  <a:lnTo>
                    <a:pt x="172" y="435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2164" y="1681"/>
              <a:ext cx="417" cy="22"/>
            </a:xfrm>
            <a:prstGeom prst="rect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1868" y="1626"/>
              <a:ext cx="212" cy="260"/>
            </a:xfrm>
            <a:custGeom>
              <a:avLst/>
              <a:gdLst>
                <a:gd name="T0" fmla="*/ 119 w 119"/>
                <a:gd name="T1" fmla="*/ 146 h 146"/>
                <a:gd name="T2" fmla="*/ 0 w 119"/>
                <a:gd name="T3" fmla="*/ 1 h 146"/>
                <a:gd name="T4" fmla="*/ 12 w 119"/>
                <a:gd name="T5" fmla="*/ 0 h 146"/>
                <a:gd name="T6" fmla="*/ 119 w 119"/>
                <a:gd name="T7" fmla="*/ 134 h 146"/>
                <a:gd name="T8" fmla="*/ 119 w 11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46">
                  <a:moveTo>
                    <a:pt x="119" y="146"/>
                  </a:moveTo>
                  <a:cubicBezTo>
                    <a:pt x="16" y="146"/>
                    <a:pt x="0" y="3"/>
                    <a:pt x="0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6" y="134"/>
                    <a:pt x="119" y="134"/>
                  </a:cubicBezTo>
                  <a:lnTo>
                    <a:pt x="119" y="146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Oval 16"/>
            <p:cNvSpPr>
              <a:spLocks noChangeArrowheads="1"/>
            </p:cNvSpPr>
            <p:nvPr/>
          </p:nvSpPr>
          <p:spPr bwMode="auto">
            <a:xfrm>
              <a:off x="2444" y="1507"/>
              <a:ext cx="50" cy="50"/>
            </a:xfrm>
            <a:prstGeom prst="ellipse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Oval 17"/>
            <p:cNvSpPr>
              <a:spLocks noChangeArrowheads="1"/>
            </p:cNvSpPr>
            <p:nvPr/>
          </p:nvSpPr>
          <p:spPr bwMode="auto">
            <a:xfrm>
              <a:off x="1850" y="1599"/>
              <a:ext cx="56" cy="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Oval 18"/>
            <p:cNvSpPr>
              <a:spLocks noChangeArrowheads="1"/>
            </p:cNvSpPr>
            <p:nvPr/>
          </p:nvSpPr>
          <p:spPr bwMode="auto">
            <a:xfrm>
              <a:off x="2052" y="1849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Oval 19"/>
            <p:cNvSpPr>
              <a:spLocks noChangeArrowheads="1"/>
            </p:cNvSpPr>
            <p:nvPr/>
          </p:nvSpPr>
          <p:spPr bwMode="auto">
            <a:xfrm>
              <a:off x="1979" y="2047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Oval 20"/>
            <p:cNvSpPr>
              <a:spLocks noChangeArrowheads="1"/>
            </p:cNvSpPr>
            <p:nvPr/>
          </p:nvSpPr>
          <p:spPr bwMode="auto">
            <a:xfrm>
              <a:off x="2399" y="1911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Oval 21"/>
            <p:cNvSpPr>
              <a:spLocks noChangeArrowheads="1"/>
            </p:cNvSpPr>
            <p:nvPr/>
          </p:nvSpPr>
          <p:spPr bwMode="auto">
            <a:xfrm>
              <a:off x="2552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Oval 22"/>
            <p:cNvSpPr>
              <a:spLocks noChangeArrowheads="1"/>
            </p:cNvSpPr>
            <p:nvPr/>
          </p:nvSpPr>
          <p:spPr bwMode="auto">
            <a:xfrm>
              <a:off x="2440" y="1740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Oval 23"/>
            <p:cNvSpPr>
              <a:spLocks noChangeArrowheads="1"/>
            </p:cNvSpPr>
            <p:nvPr/>
          </p:nvSpPr>
          <p:spPr bwMode="auto">
            <a:xfrm>
              <a:off x="2135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Oval 24"/>
            <p:cNvSpPr>
              <a:spLocks noChangeArrowheads="1"/>
            </p:cNvSpPr>
            <p:nvPr/>
          </p:nvSpPr>
          <p:spPr bwMode="auto">
            <a:xfrm>
              <a:off x="2266" y="1494"/>
              <a:ext cx="60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Oval 25"/>
            <p:cNvSpPr>
              <a:spLocks noChangeArrowheads="1"/>
            </p:cNvSpPr>
            <p:nvPr/>
          </p:nvSpPr>
          <p:spPr bwMode="auto">
            <a:xfrm>
              <a:off x="2469" y="1282"/>
              <a:ext cx="62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Oval 26"/>
            <p:cNvSpPr>
              <a:spLocks noChangeArrowheads="1"/>
            </p:cNvSpPr>
            <p:nvPr/>
          </p:nvSpPr>
          <p:spPr bwMode="auto">
            <a:xfrm>
              <a:off x="2269" y="1507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Oval 27"/>
            <p:cNvSpPr>
              <a:spLocks noChangeArrowheads="1"/>
            </p:cNvSpPr>
            <p:nvPr/>
          </p:nvSpPr>
          <p:spPr bwMode="auto">
            <a:xfrm>
              <a:off x="2269" y="1662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Oval 28"/>
            <p:cNvSpPr>
              <a:spLocks noChangeArrowheads="1"/>
            </p:cNvSpPr>
            <p:nvPr/>
          </p:nvSpPr>
          <p:spPr bwMode="auto">
            <a:xfrm>
              <a:off x="2184" y="129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Oval 29"/>
            <p:cNvSpPr>
              <a:spLocks noChangeArrowheads="1"/>
            </p:cNvSpPr>
            <p:nvPr/>
          </p:nvSpPr>
          <p:spPr bwMode="auto">
            <a:xfrm>
              <a:off x="1961" y="126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Oval 30"/>
            <p:cNvSpPr>
              <a:spLocks noChangeArrowheads="1"/>
            </p:cNvSpPr>
            <p:nvPr/>
          </p:nvSpPr>
          <p:spPr bwMode="auto">
            <a:xfrm>
              <a:off x="1752" y="1849"/>
              <a:ext cx="56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2845" y="1469"/>
              <a:ext cx="258" cy="260"/>
            </a:xfrm>
            <a:custGeom>
              <a:avLst/>
              <a:gdLst>
                <a:gd name="T0" fmla="*/ 145 w 145"/>
                <a:gd name="T1" fmla="*/ 109 h 146"/>
                <a:gd name="T2" fmla="*/ 108 w 145"/>
                <a:gd name="T3" fmla="*/ 146 h 146"/>
                <a:gd name="T4" fmla="*/ 37 w 145"/>
                <a:gd name="T5" fmla="*/ 146 h 146"/>
                <a:gd name="T6" fmla="*/ 0 w 145"/>
                <a:gd name="T7" fmla="*/ 109 h 146"/>
                <a:gd name="T8" fmla="*/ 0 w 145"/>
                <a:gd name="T9" fmla="*/ 38 h 146"/>
                <a:gd name="T10" fmla="*/ 37 w 145"/>
                <a:gd name="T11" fmla="*/ 0 h 146"/>
                <a:gd name="T12" fmla="*/ 108 w 145"/>
                <a:gd name="T13" fmla="*/ 0 h 146"/>
                <a:gd name="T14" fmla="*/ 145 w 145"/>
                <a:gd name="T15" fmla="*/ 38 h 146"/>
                <a:gd name="T16" fmla="*/ 145 w 145"/>
                <a:gd name="T17" fmla="*/ 10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46">
                  <a:moveTo>
                    <a:pt x="145" y="109"/>
                  </a:moveTo>
                  <a:cubicBezTo>
                    <a:pt x="145" y="129"/>
                    <a:pt x="128" y="146"/>
                    <a:pt x="108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16" y="146"/>
                    <a:pt x="0" y="129"/>
                    <a:pt x="0" y="10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28" y="0"/>
                    <a:pt x="145" y="17"/>
                    <a:pt x="145" y="38"/>
                  </a:cubicBezTo>
                  <a:lnTo>
                    <a:pt x="145" y="109"/>
                  </a:lnTo>
                  <a:close/>
                </a:path>
              </a:pathLst>
            </a:custGeom>
            <a:solidFill>
              <a:srgbClr val="509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2893" y="1535"/>
              <a:ext cx="162" cy="153"/>
            </a:xfrm>
            <a:custGeom>
              <a:avLst/>
              <a:gdLst>
                <a:gd name="T0" fmla="*/ 45 w 91"/>
                <a:gd name="T1" fmla="*/ 86 h 86"/>
                <a:gd name="T2" fmla="*/ 0 w 91"/>
                <a:gd name="T3" fmla="*/ 41 h 86"/>
                <a:gd name="T4" fmla="*/ 20 w 91"/>
                <a:gd name="T5" fmla="*/ 3 h 86"/>
                <a:gd name="T6" fmla="*/ 28 w 91"/>
                <a:gd name="T7" fmla="*/ 5 h 86"/>
                <a:gd name="T8" fmla="*/ 26 w 91"/>
                <a:gd name="T9" fmla="*/ 13 h 86"/>
                <a:gd name="T10" fmla="*/ 12 w 91"/>
                <a:gd name="T11" fmla="*/ 41 h 86"/>
                <a:gd name="T12" fmla="*/ 45 w 91"/>
                <a:gd name="T13" fmla="*/ 74 h 86"/>
                <a:gd name="T14" fmla="*/ 79 w 91"/>
                <a:gd name="T15" fmla="*/ 41 h 86"/>
                <a:gd name="T16" fmla="*/ 63 w 91"/>
                <a:gd name="T17" fmla="*/ 12 h 86"/>
                <a:gd name="T18" fmla="*/ 62 w 91"/>
                <a:gd name="T19" fmla="*/ 4 h 86"/>
                <a:gd name="T20" fmla="*/ 70 w 91"/>
                <a:gd name="T21" fmla="*/ 2 h 86"/>
                <a:gd name="T22" fmla="*/ 91 w 91"/>
                <a:gd name="T23" fmla="*/ 41 h 86"/>
                <a:gd name="T24" fmla="*/ 45 w 91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6">
                  <a:moveTo>
                    <a:pt x="45" y="86"/>
                  </a:moveTo>
                  <a:cubicBezTo>
                    <a:pt x="20" y="86"/>
                    <a:pt x="0" y="66"/>
                    <a:pt x="0" y="41"/>
                  </a:cubicBezTo>
                  <a:cubicBezTo>
                    <a:pt x="0" y="26"/>
                    <a:pt x="7" y="12"/>
                    <a:pt x="20" y="3"/>
                  </a:cubicBezTo>
                  <a:cubicBezTo>
                    <a:pt x="22" y="1"/>
                    <a:pt x="26" y="2"/>
                    <a:pt x="28" y="5"/>
                  </a:cubicBezTo>
                  <a:cubicBezTo>
                    <a:pt x="30" y="7"/>
                    <a:pt x="29" y="11"/>
                    <a:pt x="26" y="13"/>
                  </a:cubicBezTo>
                  <a:cubicBezTo>
                    <a:pt x="17" y="19"/>
                    <a:pt x="12" y="30"/>
                    <a:pt x="12" y="41"/>
                  </a:cubicBezTo>
                  <a:cubicBezTo>
                    <a:pt x="12" y="59"/>
                    <a:pt x="27" y="74"/>
                    <a:pt x="45" y="74"/>
                  </a:cubicBezTo>
                  <a:cubicBezTo>
                    <a:pt x="64" y="74"/>
                    <a:pt x="79" y="59"/>
                    <a:pt x="79" y="41"/>
                  </a:cubicBezTo>
                  <a:cubicBezTo>
                    <a:pt x="79" y="29"/>
                    <a:pt x="73" y="19"/>
                    <a:pt x="63" y="12"/>
                  </a:cubicBezTo>
                  <a:cubicBezTo>
                    <a:pt x="61" y="11"/>
                    <a:pt x="60" y="7"/>
                    <a:pt x="62" y="4"/>
                  </a:cubicBezTo>
                  <a:cubicBezTo>
                    <a:pt x="63" y="1"/>
                    <a:pt x="67" y="0"/>
                    <a:pt x="70" y="2"/>
                  </a:cubicBezTo>
                  <a:cubicBezTo>
                    <a:pt x="83" y="11"/>
                    <a:pt x="91" y="25"/>
                    <a:pt x="91" y="41"/>
                  </a:cubicBezTo>
                  <a:cubicBezTo>
                    <a:pt x="91" y="66"/>
                    <a:pt x="70" y="86"/>
                    <a:pt x="45" y="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2962" y="1498"/>
              <a:ext cx="22" cy="103"/>
            </a:xfrm>
            <a:custGeom>
              <a:avLst/>
              <a:gdLst>
                <a:gd name="T0" fmla="*/ 6 w 12"/>
                <a:gd name="T1" fmla="*/ 58 h 58"/>
                <a:gd name="T2" fmla="*/ 0 w 12"/>
                <a:gd name="T3" fmla="*/ 52 h 58"/>
                <a:gd name="T4" fmla="*/ 0 w 12"/>
                <a:gd name="T5" fmla="*/ 6 h 58"/>
                <a:gd name="T6" fmla="*/ 6 w 12"/>
                <a:gd name="T7" fmla="*/ 0 h 58"/>
                <a:gd name="T8" fmla="*/ 12 w 12"/>
                <a:gd name="T9" fmla="*/ 6 h 58"/>
                <a:gd name="T10" fmla="*/ 12 w 12"/>
                <a:gd name="T11" fmla="*/ 52 h 58"/>
                <a:gd name="T12" fmla="*/ 6 w 1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">
                  <a:moveTo>
                    <a:pt x="6" y="58"/>
                  </a:move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5"/>
                    <a:pt x="10" y="58"/>
                    <a:pt x="6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906" y="3126"/>
              <a:ext cx="2862" cy="677"/>
            </a:xfrm>
            <a:custGeom>
              <a:avLst/>
              <a:gdLst>
                <a:gd name="T0" fmla="*/ 1606 w 1606"/>
                <a:gd name="T1" fmla="*/ 307 h 380"/>
                <a:gd name="T2" fmla="*/ 1534 w 1606"/>
                <a:gd name="T3" fmla="*/ 380 h 380"/>
                <a:gd name="T4" fmla="*/ 72 w 1606"/>
                <a:gd name="T5" fmla="*/ 380 h 380"/>
                <a:gd name="T6" fmla="*/ 0 w 1606"/>
                <a:gd name="T7" fmla="*/ 307 h 380"/>
                <a:gd name="T8" fmla="*/ 0 w 1606"/>
                <a:gd name="T9" fmla="*/ 73 h 380"/>
                <a:gd name="T10" fmla="*/ 72 w 1606"/>
                <a:gd name="T11" fmla="*/ 0 h 380"/>
                <a:gd name="T12" fmla="*/ 1534 w 1606"/>
                <a:gd name="T13" fmla="*/ 0 h 380"/>
                <a:gd name="T14" fmla="*/ 1606 w 1606"/>
                <a:gd name="T15" fmla="*/ 73 h 380"/>
                <a:gd name="T16" fmla="*/ 1606 w 1606"/>
                <a:gd name="T17" fmla="*/ 30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6" h="380">
                  <a:moveTo>
                    <a:pt x="1606" y="307"/>
                  </a:moveTo>
                  <a:cubicBezTo>
                    <a:pt x="1606" y="347"/>
                    <a:pt x="1574" y="380"/>
                    <a:pt x="1534" y="380"/>
                  </a:cubicBezTo>
                  <a:cubicBezTo>
                    <a:pt x="72" y="380"/>
                    <a:pt x="72" y="380"/>
                    <a:pt x="72" y="380"/>
                  </a:cubicBezTo>
                  <a:cubicBezTo>
                    <a:pt x="32" y="380"/>
                    <a:pt x="0" y="347"/>
                    <a:pt x="0" y="30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3"/>
                    <a:pt x="32" y="0"/>
                    <a:pt x="72" y="0"/>
                  </a:cubicBezTo>
                  <a:cubicBezTo>
                    <a:pt x="1534" y="0"/>
                    <a:pt x="1534" y="0"/>
                    <a:pt x="1534" y="0"/>
                  </a:cubicBezTo>
                  <a:cubicBezTo>
                    <a:pt x="1574" y="0"/>
                    <a:pt x="1606" y="33"/>
                    <a:pt x="1606" y="73"/>
                  </a:cubicBezTo>
                  <a:cubicBezTo>
                    <a:pt x="1606" y="307"/>
                    <a:pt x="1606" y="307"/>
                    <a:pt x="1606" y="307"/>
                  </a:cubicBezTo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995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Freeform 36"/>
            <p:cNvSpPr>
              <a:spLocks/>
            </p:cNvSpPr>
            <p:nvPr/>
          </p:nvSpPr>
          <p:spPr bwMode="auto">
            <a:xfrm>
              <a:off x="1155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Freeform 37"/>
            <p:cNvSpPr>
              <a:spLocks/>
            </p:cNvSpPr>
            <p:nvPr/>
          </p:nvSpPr>
          <p:spPr bwMode="auto">
            <a:xfrm>
              <a:off x="1314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Freeform 38"/>
            <p:cNvSpPr>
              <a:spLocks/>
            </p:cNvSpPr>
            <p:nvPr/>
          </p:nvSpPr>
          <p:spPr bwMode="auto">
            <a:xfrm>
              <a:off x="1474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1633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Freeform 40"/>
            <p:cNvSpPr>
              <a:spLocks/>
            </p:cNvSpPr>
            <p:nvPr/>
          </p:nvSpPr>
          <p:spPr bwMode="auto">
            <a:xfrm>
              <a:off x="1793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Freeform 41"/>
            <p:cNvSpPr>
              <a:spLocks/>
            </p:cNvSpPr>
            <p:nvPr/>
          </p:nvSpPr>
          <p:spPr bwMode="auto">
            <a:xfrm>
              <a:off x="1954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2112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Freeform 43"/>
            <p:cNvSpPr>
              <a:spLocks/>
            </p:cNvSpPr>
            <p:nvPr/>
          </p:nvSpPr>
          <p:spPr bwMode="auto">
            <a:xfrm>
              <a:off x="2273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Freeform 44"/>
            <p:cNvSpPr>
              <a:spLocks/>
            </p:cNvSpPr>
            <p:nvPr/>
          </p:nvSpPr>
          <p:spPr bwMode="auto">
            <a:xfrm>
              <a:off x="243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Freeform 45"/>
            <p:cNvSpPr>
              <a:spLocks/>
            </p:cNvSpPr>
            <p:nvPr/>
          </p:nvSpPr>
          <p:spPr bwMode="auto">
            <a:xfrm>
              <a:off x="2592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  <a:gd name="T16" fmla="*/ 72 w 72"/>
                <a:gd name="T17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Freeform 46"/>
            <p:cNvSpPr>
              <a:spLocks/>
            </p:cNvSpPr>
            <p:nvPr/>
          </p:nvSpPr>
          <p:spPr bwMode="auto">
            <a:xfrm>
              <a:off x="291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3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3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Freeform 47"/>
            <p:cNvSpPr>
              <a:spLocks/>
            </p:cNvSpPr>
            <p:nvPr/>
          </p:nvSpPr>
          <p:spPr bwMode="auto">
            <a:xfrm>
              <a:off x="3071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Freeform 48"/>
            <p:cNvSpPr>
              <a:spLocks/>
            </p:cNvSpPr>
            <p:nvPr/>
          </p:nvSpPr>
          <p:spPr bwMode="auto">
            <a:xfrm>
              <a:off x="3230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Freeform 49"/>
            <p:cNvSpPr>
              <a:spLocks/>
            </p:cNvSpPr>
            <p:nvPr/>
          </p:nvSpPr>
          <p:spPr bwMode="auto">
            <a:xfrm>
              <a:off x="3390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Freeform 50"/>
            <p:cNvSpPr>
              <a:spLocks/>
            </p:cNvSpPr>
            <p:nvPr/>
          </p:nvSpPr>
          <p:spPr bwMode="auto">
            <a:xfrm>
              <a:off x="3549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50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50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5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Freeform 51"/>
            <p:cNvSpPr>
              <a:spLocks/>
            </p:cNvSpPr>
            <p:nvPr/>
          </p:nvSpPr>
          <p:spPr bwMode="auto">
            <a:xfrm>
              <a:off x="995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7" name="Freeform 52"/>
            <p:cNvSpPr>
              <a:spLocks/>
            </p:cNvSpPr>
            <p:nvPr/>
          </p:nvSpPr>
          <p:spPr bwMode="auto">
            <a:xfrm>
              <a:off x="1155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Freeform 53"/>
            <p:cNvSpPr>
              <a:spLocks/>
            </p:cNvSpPr>
            <p:nvPr/>
          </p:nvSpPr>
          <p:spPr bwMode="auto">
            <a:xfrm>
              <a:off x="1314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Freeform 54"/>
            <p:cNvSpPr>
              <a:spLocks/>
            </p:cNvSpPr>
            <p:nvPr/>
          </p:nvSpPr>
          <p:spPr bwMode="auto">
            <a:xfrm>
              <a:off x="1474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Freeform 55"/>
            <p:cNvSpPr>
              <a:spLocks/>
            </p:cNvSpPr>
            <p:nvPr/>
          </p:nvSpPr>
          <p:spPr bwMode="auto">
            <a:xfrm>
              <a:off x="1633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Freeform 56"/>
            <p:cNvSpPr>
              <a:spLocks/>
            </p:cNvSpPr>
            <p:nvPr/>
          </p:nvSpPr>
          <p:spPr bwMode="auto">
            <a:xfrm>
              <a:off x="1793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Freeform 57"/>
            <p:cNvSpPr>
              <a:spLocks/>
            </p:cNvSpPr>
            <p:nvPr/>
          </p:nvSpPr>
          <p:spPr bwMode="auto">
            <a:xfrm>
              <a:off x="1954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Freeform 58"/>
            <p:cNvSpPr>
              <a:spLocks/>
            </p:cNvSpPr>
            <p:nvPr/>
          </p:nvSpPr>
          <p:spPr bwMode="auto">
            <a:xfrm>
              <a:off x="2112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Freeform 59"/>
            <p:cNvSpPr>
              <a:spLocks/>
            </p:cNvSpPr>
            <p:nvPr/>
          </p:nvSpPr>
          <p:spPr bwMode="auto">
            <a:xfrm>
              <a:off x="2273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Freeform 60"/>
            <p:cNvSpPr>
              <a:spLocks/>
            </p:cNvSpPr>
            <p:nvPr/>
          </p:nvSpPr>
          <p:spPr bwMode="auto">
            <a:xfrm>
              <a:off x="243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Freeform 61"/>
            <p:cNvSpPr>
              <a:spLocks/>
            </p:cNvSpPr>
            <p:nvPr/>
          </p:nvSpPr>
          <p:spPr bwMode="auto">
            <a:xfrm>
              <a:off x="291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Freeform 62"/>
            <p:cNvSpPr>
              <a:spLocks/>
            </p:cNvSpPr>
            <p:nvPr/>
          </p:nvSpPr>
          <p:spPr bwMode="auto">
            <a:xfrm>
              <a:off x="3071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Freeform 63"/>
            <p:cNvSpPr>
              <a:spLocks/>
            </p:cNvSpPr>
            <p:nvPr/>
          </p:nvSpPr>
          <p:spPr bwMode="auto">
            <a:xfrm>
              <a:off x="3230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9" name="Freeform 64"/>
            <p:cNvSpPr>
              <a:spLocks/>
            </p:cNvSpPr>
            <p:nvPr/>
          </p:nvSpPr>
          <p:spPr bwMode="auto">
            <a:xfrm>
              <a:off x="3390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3549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Freeform 66"/>
            <p:cNvSpPr>
              <a:spLocks/>
            </p:cNvSpPr>
            <p:nvPr/>
          </p:nvSpPr>
          <p:spPr bwMode="auto">
            <a:xfrm>
              <a:off x="995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4" name="Freeform 67"/>
            <p:cNvSpPr>
              <a:spLocks/>
            </p:cNvSpPr>
            <p:nvPr/>
          </p:nvSpPr>
          <p:spPr bwMode="auto">
            <a:xfrm>
              <a:off x="1155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Freeform 68"/>
            <p:cNvSpPr>
              <a:spLocks/>
            </p:cNvSpPr>
            <p:nvPr/>
          </p:nvSpPr>
          <p:spPr bwMode="auto">
            <a:xfrm>
              <a:off x="1314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8" name="Freeform 69"/>
            <p:cNvSpPr>
              <a:spLocks/>
            </p:cNvSpPr>
            <p:nvPr/>
          </p:nvSpPr>
          <p:spPr bwMode="auto">
            <a:xfrm>
              <a:off x="1474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" name="Freeform 70"/>
            <p:cNvSpPr>
              <a:spLocks/>
            </p:cNvSpPr>
            <p:nvPr/>
          </p:nvSpPr>
          <p:spPr bwMode="auto">
            <a:xfrm>
              <a:off x="1633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3" name="Freeform 71"/>
            <p:cNvSpPr>
              <a:spLocks/>
            </p:cNvSpPr>
            <p:nvPr/>
          </p:nvSpPr>
          <p:spPr bwMode="auto">
            <a:xfrm>
              <a:off x="1793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4" name="Freeform 72"/>
            <p:cNvSpPr>
              <a:spLocks/>
            </p:cNvSpPr>
            <p:nvPr/>
          </p:nvSpPr>
          <p:spPr bwMode="auto">
            <a:xfrm>
              <a:off x="1954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7" name="Freeform 73"/>
            <p:cNvSpPr>
              <a:spLocks/>
            </p:cNvSpPr>
            <p:nvPr/>
          </p:nvSpPr>
          <p:spPr bwMode="auto">
            <a:xfrm>
              <a:off x="2112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9" name="Freeform 74"/>
            <p:cNvSpPr>
              <a:spLocks/>
            </p:cNvSpPr>
            <p:nvPr/>
          </p:nvSpPr>
          <p:spPr bwMode="auto">
            <a:xfrm>
              <a:off x="2273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9" name="Freeform 75"/>
            <p:cNvSpPr>
              <a:spLocks/>
            </p:cNvSpPr>
            <p:nvPr/>
          </p:nvSpPr>
          <p:spPr bwMode="auto">
            <a:xfrm>
              <a:off x="2431" y="3299"/>
              <a:ext cx="289" cy="287"/>
            </a:xfrm>
            <a:custGeom>
              <a:avLst/>
              <a:gdLst>
                <a:gd name="T0" fmla="*/ 139 w 162"/>
                <a:gd name="T1" fmla="*/ 0 h 161"/>
                <a:gd name="T2" fmla="*/ 113 w 162"/>
                <a:gd name="T3" fmla="*/ 0 h 161"/>
                <a:gd name="T4" fmla="*/ 90 w 162"/>
                <a:gd name="T5" fmla="*/ 23 h 161"/>
                <a:gd name="T6" fmla="*/ 90 w 162"/>
                <a:gd name="T7" fmla="*/ 89 h 161"/>
                <a:gd name="T8" fmla="*/ 24 w 162"/>
                <a:gd name="T9" fmla="*/ 89 h 161"/>
                <a:gd name="T10" fmla="*/ 0 w 162"/>
                <a:gd name="T11" fmla="*/ 112 h 161"/>
                <a:gd name="T12" fmla="*/ 0 w 162"/>
                <a:gd name="T13" fmla="*/ 138 h 161"/>
                <a:gd name="T14" fmla="*/ 24 w 162"/>
                <a:gd name="T15" fmla="*/ 161 h 161"/>
                <a:gd name="T16" fmla="*/ 113 w 162"/>
                <a:gd name="T17" fmla="*/ 161 h 161"/>
                <a:gd name="T18" fmla="*/ 114 w 162"/>
                <a:gd name="T19" fmla="*/ 161 h 161"/>
                <a:gd name="T20" fmla="*/ 139 w 162"/>
                <a:gd name="T21" fmla="*/ 161 h 161"/>
                <a:gd name="T22" fmla="*/ 162 w 162"/>
                <a:gd name="T23" fmla="*/ 138 h 161"/>
                <a:gd name="T24" fmla="*/ 162 w 162"/>
                <a:gd name="T25" fmla="*/ 113 h 161"/>
                <a:gd name="T26" fmla="*/ 162 w 162"/>
                <a:gd name="T27" fmla="*/ 112 h 161"/>
                <a:gd name="T28" fmla="*/ 162 w 162"/>
                <a:gd name="T29" fmla="*/ 23 h 161"/>
                <a:gd name="T30" fmla="*/ 139 w 162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61">
                  <a:moveTo>
                    <a:pt x="139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0" y="0"/>
                    <a:pt x="90" y="10"/>
                    <a:pt x="90" y="2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11" y="89"/>
                    <a:pt x="0" y="99"/>
                    <a:pt x="0" y="11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1"/>
                    <a:pt x="11" y="161"/>
                    <a:pt x="24" y="161"/>
                  </a:cubicBezTo>
                  <a:cubicBezTo>
                    <a:pt x="113" y="161"/>
                    <a:pt x="113" y="161"/>
                    <a:pt x="113" y="161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52" y="161"/>
                    <a:pt x="162" y="151"/>
                    <a:pt x="162" y="138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2" y="10"/>
                    <a:pt x="152" y="0"/>
                    <a:pt x="1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0" name="Freeform 76"/>
            <p:cNvSpPr>
              <a:spLocks/>
            </p:cNvSpPr>
            <p:nvPr/>
          </p:nvSpPr>
          <p:spPr bwMode="auto">
            <a:xfrm>
              <a:off x="2911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Freeform 77"/>
            <p:cNvSpPr>
              <a:spLocks/>
            </p:cNvSpPr>
            <p:nvPr/>
          </p:nvSpPr>
          <p:spPr bwMode="auto">
            <a:xfrm>
              <a:off x="3071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2" name="Freeform 78"/>
            <p:cNvSpPr>
              <a:spLocks/>
            </p:cNvSpPr>
            <p:nvPr/>
          </p:nvSpPr>
          <p:spPr bwMode="auto">
            <a:xfrm>
              <a:off x="3230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3" name="Freeform 79"/>
            <p:cNvSpPr>
              <a:spLocks/>
            </p:cNvSpPr>
            <p:nvPr/>
          </p:nvSpPr>
          <p:spPr bwMode="auto">
            <a:xfrm>
              <a:off x="3390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4" name="Freeform 80"/>
            <p:cNvSpPr>
              <a:spLocks/>
            </p:cNvSpPr>
            <p:nvPr/>
          </p:nvSpPr>
          <p:spPr bwMode="auto">
            <a:xfrm>
              <a:off x="3549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5" name="Freeform 81"/>
            <p:cNvSpPr>
              <a:spLocks/>
            </p:cNvSpPr>
            <p:nvPr/>
          </p:nvSpPr>
          <p:spPr bwMode="auto">
            <a:xfrm>
              <a:off x="995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6" name="Freeform 82"/>
            <p:cNvSpPr>
              <a:spLocks/>
            </p:cNvSpPr>
            <p:nvPr/>
          </p:nvSpPr>
          <p:spPr bwMode="auto">
            <a:xfrm>
              <a:off x="1155" y="3616"/>
              <a:ext cx="129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Freeform 83"/>
            <p:cNvSpPr>
              <a:spLocks/>
            </p:cNvSpPr>
            <p:nvPr/>
          </p:nvSpPr>
          <p:spPr bwMode="auto">
            <a:xfrm>
              <a:off x="1314" y="3616"/>
              <a:ext cx="1087" cy="129"/>
            </a:xfrm>
            <a:custGeom>
              <a:avLst/>
              <a:gdLst>
                <a:gd name="T0" fmla="*/ 587 w 610"/>
                <a:gd name="T1" fmla="*/ 0 h 72"/>
                <a:gd name="T2" fmla="*/ 562 w 610"/>
                <a:gd name="T3" fmla="*/ 0 h 72"/>
                <a:gd name="T4" fmla="*/ 561 w 610"/>
                <a:gd name="T5" fmla="*/ 0 h 72"/>
                <a:gd name="T6" fmla="*/ 24 w 610"/>
                <a:gd name="T7" fmla="*/ 0 h 72"/>
                <a:gd name="T8" fmla="*/ 0 w 610"/>
                <a:gd name="T9" fmla="*/ 23 h 72"/>
                <a:gd name="T10" fmla="*/ 0 w 610"/>
                <a:gd name="T11" fmla="*/ 49 h 72"/>
                <a:gd name="T12" fmla="*/ 24 w 610"/>
                <a:gd name="T13" fmla="*/ 72 h 72"/>
                <a:gd name="T14" fmla="*/ 561 w 610"/>
                <a:gd name="T15" fmla="*/ 72 h 72"/>
                <a:gd name="T16" fmla="*/ 562 w 610"/>
                <a:gd name="T17" fmla="*/ 72 h 72"/>
                <a:gd name="T18" fmla="*/ 587 w 610"/>
                <a:gd name="T19" fmla="*/ 72 h 72"/>
                <a:gd name="T20" fmla="*/ 610 w 610"/>
                <a:gd name="T21" fmla="*/ 49 h 72"/>
                <a:gd name="T22" fmla="*/ 610 w 610"/>
                <a:gd name="T23" fmla="*/ 23 h 72"/>
                <a:gd name="T24" fmla="*/ 587 w 610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0" h="72">
                  <a:moveTo>
                    <a:pt x="587" y="0"/>
                  </a:moveTo>
                  <a:cubicBezTo>
                    <a:pt x="562" y="0"/>
                    <a:pt x="562" y="0"/>
                    <a:pt x="562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561" y="72"/>
                    <a:pt x="561" y="72"/>
                    <a:pt x="561" y="72"/>
                  </a:cubicBezTo>
                  <a:cubicBezTo>
                    <a:pt x="562" y="72"/>
                    <a:pt x="562" y="72"/>
                    <a:pt x="562" y="72"/>
                  </a:cubicBezTo>
                  <a:cubicBezTo>
                    <a:pt x="587" y="72"/>
                    <a:pt x="587" y="72"/>
                    <a:pt x="587" y="72"/>
                  </a:cubicBezTo>
                  <a:cubicBezTo>
                    <a:pt x="600" y="72"/>
                    <a:pt x="610" y="62"/>
                    <a:pt x="610" y="49"/>
                  </a:cubicBezTo>
                  <a:cubicBezTo>
                    <a:pt x="610" y="23"/>
                    <a:pt x="610" y="23"/>
                    <a:pt x="610" y="23"/>
                  </a:cubicBezTo>
                  <a:cubicBezTo>
                    <a:pt x="610" y="10"/>
                    <a:pt x="600" y="0"/>
                    <a:pt x="5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8" name="Freeform 84"/>
            <p:cNvSpPr>
              <a:spLocks/>
            </p:cNvSpPr>
            <p:nvPr/>
          </p:nvSpPr>
          <p:spPr bwMode="auto">
            <a:xfrm>
              <a:off x="243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Freeform 85"/>
            <p:cNvSpPr>
              <a:spLocks/>
            </p:cNvSpPr>
            <p:nvPr/>
          </p:nvSpPr>
          <p:spPr bwMode="auto">
            <a:xfrm>
              <a:off x="2592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0" name="Freeform 86"/>
            <p:cNvSpPr>
              <a:spLocks/>
            </p:cNvSpPr>
            <p:nvPr/>
          </p:nvSpPr>
          <p:spPr bwMode="auto">
            <a:xfrm>
              <a:off x="291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1" name="Freeform 87"/>
            <p:cNvSpPr>
              <a:spLocks/>
            </p:cNvSpPr>
            <p:nvPr/>
          </p:nvSpPr>
          <p:spPr bwMode="auto">
            <a:xfrm>
              <a:off x="3071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2" name="Freeform 88"/>
            <p:cNvSpPr>
              <a:spLocks/>
            </p:cNvSpPr>
            <p:nvPr/>
          </p:nvSpPr>
          <p:spPr bwMode="auto">
            <a:xfrm>
              <a:off x="3230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3" name="Freeform 89"/>
            <p:cNvSpPr>
              <a:spLocks/>
            </p:cNvSpPr>
            <p:nvPr/>
          </p:nvSpPr>
          <p:spPr bwMode="auto">
            <a:xfrm>
              <a:off x="3390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4" name="Freeform 90"/>
            <p:cNvSpPr>
              <a:spLocks/>
            </p:cNvSpPr>
            <p:nvPr/>
          </p:nvSpPr>
          <p:spPr bwMode="auto">
            <a:xfrm>
              <a:off x="3549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5" name="Freeform 91"/>
            <p:cNvSpPr>
              <a:spLocks noEditPoints="1"/>
            </p:cNvSpPr>
            <p:nvPr/>
          </p:nvSpPr>
          <p:spPr bwMode="auto">
            <a:xfrm>
              <a:off x="1043" y="2613"/>
              <a:ext cx="948" cy="1386"/>
            </a:xfrm>
            <a:custGeom>
              <a:avLst/>
              <a:gdLst>
                <a:gd name="T0" fmla="*/ 514 w 532"/>
                <a:gd name="T1" fmla="*/ 181 h 778"/>
                <a:gd name="T2" fmla="*/ 464 w 532"/>
                <a:gd name="T3" fmla="*/ 199 h 778"/>
                <a:gd name="T4" fmla="*/ 459 w 532"/>
                <a:gd name="T5" fmla="*/ 284 h 778"/>
                <a:gd name="T6" fmla="*/ 416 w 532"/>
                <a:gd name="T7" fmla="*/ 324 h 778"/>
                <a:gd name="T8" fmla="*/ 351 w 532"/>
                <a:gd name="T9" fmla="*/ 338 h 778"/>
                <a:gd name="T10" fmla="*/ 347 w 532"/>
                <a:gd name="T11" fmla="*/ 251 h 778"/>
                <a:gd name="T12" fmla="*/ 347 w 532"/>
                <a:gd name="T13" fmla="*/ 148 h 778"/>
                <a:gd name="T14" fmla="*/ 384 w 532"/>
                <a:gd name="T15" fmla="*/ 43 h 778"/>
                <a:gd name="T16" fmla="*/ 366 w 532"/>
                <a:gd name="T17" fmla="*/ 6 h 778"/>
                <a:gd name="T18" fmla="*/ 328 w 532"/>
                <a:gd name="T19" fmla="*/ 24 h 778"/>
                <a:gd name="T20" fmla="*/ 287 w 532"/>
                <a:gd name="T21" fmla="*/ 138 h 778"/>
                <a:gd name="T22" fmla="*/ 287 w 532"/>
                <a:gd name="T23" fmla="*/ 229 h 778"/>
                <a:gd name="T24" fmla="*/ 278 w 532"/>
                <a:gd name="T25" fmla="*/ 230 h 778"/>
                <a:gd name="T26" fmla="*/ 272 w 532"/>
                <a:gd name="T27" fmla="*/ 129 h 778"/>
                <a:gd name="T28" fmla="*/ 294 w 532"/>
                <a:gd name="T29" fmla="*/ 68 h 778"/>
                <a:gd name="T30" fmla="*/ 276 w 532"/>
                <a:gd name="T31" fmla="*/ 30 h 778"/>
                <a:gd name="T32" fmla="*/ 238 w 532"/>
                <a:gd name="T33" fmla="*/ 48 h 778"/>
                <a:gd name="T34" fmla="*/ 211 w 532"/>
                <a:gd name="T35" fmla="*/ 121 h 778"/>
                <a:gd name="T36" fmla="*/ 218 w 532"/>
                <a:gd name="T37" fmla="*/ 235 h 778"/>
                <a:gd name="T38" fmla="*/ 201 w 532"/>
                <a:gd name="T39" fmla="*/ 236 h 778"/>
                <a:gd name="T40" fmla="*/ 187 w 532"/>
                <a:gd name="T41" fmla="*/ 155 h 778"/>
                <a:gd name="T42" fmla="*/ 204 w 532"/>
                <a:gd name="T43" fmla="*/ 105 h 778"/>
                <a:gd name="T44" fmla="*/ 185 w 532"/>
                <a:gd name="T45" fmla="*/ 68 h 778"/>
                <a:gd name="T46" fmla="*/ 147 w 532"/>
                <a:gd name="T47" fmla="*/ 87 h 778"/>
                <a:gd name="T48" fmla="*/ 142 w 532"/>
                <a:gd name="T49" fmla="*/ 101 h 778"/>
                <a:gd name="T50" fmla="*/ 119 w 532"/>
                <a:gd name="T51" fmla="*/ 99 h 778"/>
                <a:gd name="T52" fmla="*/ 86 w 532"/>
                <a:gd name="T53" fmla="*/ 110 h 778"/>
                <a:gd name="T54" fmla="*/ 40 w 532"/>
                <a:gd name="T55" fmla="*/ 182 h 778"/>
                <a:gd name="T56" fmla="*/ 61 w 532"/>
                <a:gd name="T57" fmla="*/ 271 h 778"/>
                <a:gd name="T58" fmla="*/ 87 w 532"/>
                <a:gd name="T59" fmla="*/ 524 h 778"/>
                <a:gd name="T60" fmla="*/ 0 w 532"/>
                <a:gd name="T61" fmla="*/ 778 h 778"/>
                <a:gd name="T62" fmla="*/ 205 w 532"/>
                <a:gd name="T63" fmla="*/ 778 h 778"/>
                <a:gd name="T64" fmla="*/ 291 w 532"/>
                <a:gd name="T65" fmla="*/ 549 h 778"/>
                <a:gd name="T66" fmla="*/ 490 w 532"/>
                <a:gd name="T67" fmla="*/ 385 h 778"/>
                <a:gd name="T68" fmla="*/ 532 w 532"/>
                <a:gd name="T69" fmla="*/ 274 h 778"/>
                <a:gd name="T70" fmla="*/ 514 w 532"/>
                <a:gd name="T71" fmla="*/ 181 h 778"/>
                <a:gd name="T72" fmla="*/ 125 w 532"/>
                <a:gd name="T73" fmla="*/ 159 h 778"/>
                <a:gd name="T74" fmla="*/ 127 w 532"/>
                <a:gd name="T75" fmla="*/ 159 h 778"/>
                <a:gd name="T76" fmla="*/ 141 w 532"/>
                <a:gd name="T77" fmla="*/ 241 h 778"/>
                <a:gd name="T78" fmla="*/ 116 w 532"/>
                <a:gd name="T79" fmla="*/ 243 h 778"/>
                <a:gd name="T80" fmla="*/ 104 w 532"/>
                <a:gd name="T81" fmla="*/ 193 h 778"/>
                <a:gd name="T82" fmla="*/ 125 w 532"/>
                <a:gd name="T83" fmla="*/ 159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514" y="181"/>
                  </a:moveTo>
                  <a:cubicBezTo>
                    <a:pt x="514" y="181"/>
                    <a:pt x="473" y="171"/>
                    <a:pt x="464" y="199"/>
                  </a:cubicBezTo>
                  <a:cubicBezTo>
                    <a:pt x="451" y="237"/>
                    <a:pt x="477" y="224"/>
                    <a:pt x="459" y="284"/>
                  </a:cubicBezTo>
                  <a:cubicBezTo>
                    <a:pt x="416" y="324"/>
                    <a:pt x="416" y="324"/>
                    <a:pt x="416" y="324"/>
                  </a:cubicBezTo>
                  <a:cubicBezTo>
                    <a:pt x="351" y="338"/>
                    <a:pt x="351" y="338"/>
                    <a:pt x="351" y="338"/>
                  </a:cubicBezTo>
                  <a:cubicBezTo>
                    <a:pt x="347" y="251"/>
                    <a:pt x="347" y="251"/>
                    <a:pt x="347" y="251"/>
                  </a:cubicBezTo>
                  <a:cubicBezTo>
                    <a:pt x="347" y="148"/>
                    <a:pt x="347" y="148"/>
                    <a:pt x="347" y="148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90" y="28"/>
                    <a:pt x="381" y="11"/>
                    <a:pt x="366" y="6"/>
                  </a:cubicBezTo>
                  <a:cubicBezTo>
                    <a:pt x="350" y="0"/>
                    <a:pt x="333" y="8"/>
                    <a:pt x="328" y="24"/>
                  </a:cubicBezTo>
                  <a:cubicBezTo>
                    <a:pt x="287" y="138"/>
                    <a:pt x="287" y="138"/>
                    <a:pt x="287" y="138"/>
                  </a:cubicBezTo>
                  <a:cubicBezTo>
                    <a:pt x="287" y="229"/>
                    <a:pt x="287" y="229"/>
                    <a:pt x="287" y="229"/>
                  </a:cubicBezTo>
                  <a:cubicBezTo>
                    <a:pt x="278" y="230"/>
                    <a:pt x="278" y="230"/>
                    <a:pt x="278" y="230"/>
                  </a:cubicBezTo>
                  <a:cubicBezTo>
                    <a:pt x="272" y="129"/>
                    <a:pt x="272" y="129"/>
                    <a:pt x="272" y="129"/>
                  </a:cubicBezTo>
                  <a:cubicBezTo>
                    <a:pt x="294" y="68"/>
                    <a:pt x="294" y="68"/>
                    <a:pt x="294" y="68"/>
                  </a:cubicBezTo>
                  <a:cubicBezTo>
                    <a:pt x="300" y="53"/>
                    <a:pt x="292" y="36"/>
                    <a:pt x="276" y="30"/>
                  </a:cubicBezTo>
                  <a:cubicBezTo>
                    <a:pt x="261" y="25"/>
                    <a:pt x="244" y="33"/>
                    <a:pt x="238" y="48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18" y="235"/>
                    <a:pt x="218" y="235"/>
                    <a:pt x="218" y="235"/>
                  </a:cubicBezTo>
                  <a:cubicBezTo>
                    <a:pt x="201" y="236"/>
                    <a:pt x="201" y="236"/>
                    <a:pt x="201" y="236"/>
                  </a:cubicBezTo>
                  <a:cubicBezTo>
                    <a:pt x="187" y="155"/>
                    <a:pt x="187" y="155"/>
                    <a:pt x="187" y="155"/>
                  </a:cubicBezTo>
                  <a:cubicBezTo>
                    <a:pt x="204" y="105"/>
                    <a:pt x="204" y="105"/>
                    <a:pt x="204" y="105"/>
                  </a:cubicBezTo>
                  <a:cubicBezTo>
                    <a:pt x="209" y="90"/>
                    <a:pt x="201" y="73"/>
                    <a:pt x="185" y="68"/>
                  </a:cubicBezTo>
                  <a:cubicBezTo>
                    <a:pt x="170" y="63"/>
                    <a:pt x="153" y="71"/>
                    <a:pt x="147" y="87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35" y="97"/>
                    <a:pt x="127" y="96"/>
                    <a:pt x="119" y="99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57" y="326"/>
                    <a:pt x="53" y="466"/>
                    <a:pt x="87" y="524"/>
                  </a:cubicBezTo>
                  <a:cubicBezTo>
                    <a:pt x="0" y="778"/>
                    <a:pt x="0" y="778"/>
                    <a:pt x="0" y="778"/>
                  </a:cubicBezTo>
                  <a:cubicBezTo>
                    <a:pt x="205" y="778"/>
                    <a:pt x="205" y="778"/>
                    <a:pt x="205" y="778"/>
                  </a:cubicBezTo>
                  <a:cubicBezTo>
                    <a:pt x="291" y="549"/>
                    <a:pt x="291" y="549"/>
                    <a:pt x="291" y="549"/>
                  </a:cubicBezTo>
                  <a:cubicBezTo>
                    <a:pt x="490" y="385"/>
                    <a:pt x="490" y="385"/>
                    <a:pt x="490" y="385"/>
                  </a:cubicBezTo>
                  <a:cubicBezTo>
                    <a:pt x="532" y="274"/>
                    <a:pt x="532" y="274"/>
                    <a:pt x="532" y="274"/>
                  </a:cubicBezTo>
                  <a:cubicBezTo>
                    <a:pt x="514" y="181"/>
                    <a:pt x="514" y="181"/>
                    <a:pt x="514" y="181"/>
                  </a:cubicBezTo>
                  <a:moveTo>
                    <a:pt x="125" y="159"/>
                  </a:moveTo>
                  <a:cubicBezTo>
                    <a:pt x="127" y="159"/>
                    <a:pt x="127" y="159"/>
                    <a:pt x="127" y="159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25" y="159"/>
                    <a:pt x="125" y="159"/>
                    <a:pt x="125" y="159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Freeform 92"/>
            <p:cNvSpPr>
              <a:spLocks/>
            </p:cNvSpPr>
            <p:nvPr/>
          </p:nvSpPr>
          <p:spPr bwMode="auto">
            <a:xfrm>
              <a:off x="997" y="3639"/>
              <a:ext cx="458" cy="362"/>
            </a:xfrm>
            <a:custGeom>
              <a:avLst/>
              <a:gdLst>
                <a:gd name="T0" fmla="*/ 126 w 458"/>
                <a:gd name="T1" fmla="*/ 0 h 362"/>
                <a:gd name="T2" fmla="*/ 0 w 458"/>
                <a:gd name="T3" fmla="*/ 362 h 362"/>
                <a:gd name="T4" fmla="*/ 361 w 458"/>
                <a:gd name="T5" fmla="*/ 362 h 362"/>
                <a:gd name="T6" fmla="*/ 458 w 458"/>
                <a:gd name="T7" fmla="*/ 31 h 362"/>
                <a:gd name="T8" fmla="*/ 126 w 458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362">
                  <a:moveTo>
                    <a:pt x="126" y="0"/>
                  </a:moveTo>
                  <a:lnTo>
                    <a:pt x="0" y="362"/>
                  </a:lnTo>
                  <a:lnTo>
                    <a:pt x="361" y="362"/>
                  </a:lnTo>
                  <a:lnTo>
                    <a:pt x="458" y="3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7" name="Freeform 93"/>
            <p:cNvSpPr>
              <a:spLocks/>
            </p:cNvSpPr>
            <p:nvPr/>
          </p:nvSpPr>
          <p:spPr bwMode="auto">
            <a:xfrm>
              <a:off x="1358" y="3670"/>
              <a:ext cx="221" cy="331"/>
            </a:xfrm>
            <a:custGeom>
              <a:avLst/>
              <a:gdLst>
                <a:gd name="T0" fmla="*/ 221 w 221"/>
                <a:gd name="T1" fmla="*/ 0 h 331"/>
                <a:gd name="T2" fmla="*/ 97 w 221"/>
                <a:gd name="T3" fmla="*/ 0 h 331"/>
                <a:gd name="T4" fmla="*/ 0 w 221"/>
                <a:gd name="T5" fmla="*/ 331 h 331"/>
                <a:gd name="T6" fmla="*/ 143 w 221"/>
                <a:gd name="T7" fmla="*/ 331 h 331"/>
                <a:gd name="T8" fmla="*/ 221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221" y="0"/>
                  </a:moveTo>
                  <a:lnTo>
                    <a:pt x="97" y="0"/>
                  </a:lnTo>
                  <a:lnTo>
                    <a:pt x="0" y="331"/>
                  </a:lnTo>
                  <a:lnTo>
                    <a:pt x="143" y="33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8" name="Oval 94"/>
            <p:cNvSpPr>
              <a:spLocks noChangeArrowheads="1"/>
            </p:cNvSpPr>
            <p:nvPr/>
          </p:nvSpPr>
          <p:spPr bwMode="auto">
            <a:xfrm>
              <a:off x="1342" y="3716"/>
              <a:ext cx="65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Oval 95"/>
            <p:cNvSpPr>
              <a:spLocks noChangeArrowheads="1"/>
            </p:cNvSpPr>
            <p:nvPr/>
          </p:nvSpPr>
          <p:spPr bwMode="auto">
            <a:xfrm>
              <a:off x="136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0" name="Oval 96"/>
            <p:cNvSpPr>
              <a:spLocks noChangeArrowheads="1"/>
            </p:cNvSpPr>
            <p:nvPr/>
          </p:nvSpPr>
          <p:spPr bwMode="auto">
            <a:xfrm>
              <a:off x="138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1" name="Oval 97"/>
            <p:cNvSpPr>
              <a:spLocks noChangeArrowheads="1"/>
            </p:cNvSpPr>
            <p:nvPr/>
          </p:nvSpPr>
          <p:spPr bwMode="auto">
            <a:xfrm>
              <a:off x="136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2" name="Oval 98"/>
            <p:cNvSpPr>
              <a:spLocks noChangeArrowheads="1"/>
            </p:cNvSpPr>
            <p:nvPr/>
          </p:nvSpPr>
          <p:spPr bwMode="auto">
            <a:xfrm>
              <a:off x="138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3" name="Oval 99"/>
            <p:cNvSpPr>
              <a:spLocks noChangeArrowheads="1"/>
            </p:cNvSpPr>
            <p:nvPr/>
          </p:nvSpPr>
          <p:spPr bwMode="auto">
            <a:xfrm>
              <a:off x="1305" y="3835"/>
              <a:ext cx="64" cy="65"/>
            </a:xfrm>
            <a:prstGeom prst="ellipse">
              <a:avLst/>
            </a:prstGeom>
            <a:solidFill>
              <a:srgbClr val="868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4" name="Oval 100"/>
            <p:cNvSpPr>
              <a:spLocks noChangeArrowheads="1"/>
            </p:cNvSpPr>
            <p:nvPr/>
          </p:nvSpPr>
          <p:spPr bwMode="auto">
            <a:xfrm>
              <a:off x="1323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5" name="Oval 101"/>
            <p:cNvSpPr>
              <a:spLocks noChangeArrowheads="1"/>
            </p:cNvSpPr>
            <p:nvPr/>
          </p:nvSpPr>
          <p:spPr bwMode="auto">
            <a:xfrm>
              <a:off x="1342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6" name="Oval 102"/>
            <p:cNvSpPr>
              <a:spLocks noChangeArrowheads="1"/>
            </p:cNvSpPr>
            <p:nvPr/>
          </p:nvSpPr>
          <p:spPr bwMode="auto">
            <a:xfrm>
              <a:off x="1323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7" name="Oval 103"/>
            <p:cNvSpPr>
              <a:spLocks noChangeArrowheads="1"/>
            </p:cNvSpPr>
            <p:nvPr/>
          </p:nvSpPr>
          <p:spPr bwMode="auto">
            <a:xfrm>
              <a:off x="1342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8" name="Freeform 104"/>
            <p:cNvSpPr>
              <a:spLocks/>
            </p:cNvSpPr>
            <p:nvPr/>
          </p:nvSpPr>
          <p:spPr bwMode="auto">
            <a:xfrm>
              <a:off x="1897" y="2941"/>
              <a:ext cx="80" cy="98"/>
            </a:xfrm>
            <a:custGeom>
              <a:avLst/>
              <a:gdLst>
                <a:gd name="T0" fmla="*/ 31 w 45"/>
                <a:gd name="T1" fmla="*/ 0 h 55"/>
                <a:gd name="T2" fmla="*/ 30 w 45"/>
                <a:gd name="T3" fmla="*/ 0 h 55"/>
                <a:gd name="T4" fmla="*/ 1 w 45"/>
                <a:gd name="T5" fmla="*/ 16 h 55"/>
                <a:gd name="T6" fmla="*/ 7 w 45"/>
                <a:gd name="T7" fmla="*/ 55 h 55"/>
                <a:gd name="T8" fmla="*/ 45 w 45"/>
                <a:gd name="T9" fmla="*/ 50 h 55"/>
                <a:gd name="T10" fmla="*/ 35 w 45"/>
                <a:gd name="T11" fmla="*/ 0 h 55"/>
                <a:gd name="T12" fmla="*/ 31 w 45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5">
                  <a:moveTo>
                    <a:pt x="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1" y="0"/>
                    <a:pt x="0" y="1"/>
                    <a:pt x="1" y="16"/>
                  </a:cubicBezTo>
                  <a:cubicBezTo>
                    <a:pt x="3" y="35"/>
                    <a:pt x="7" y="55"/>
                    <a:pt x="7" y="5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1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9" name="Freeform 105"/>
            <p:cNvSpPr>
              <a:spLocks/>
            </p:cNvSpPr>
            <p:nvPr/>
          </p:nvSpPr>
          <p:spPr bwMode="auto">
            <a:xfrm>
              <a:off x="845" y="3809"/>
              <a:ext cx="709" cy="509"/>
            </a:xfrm>
            <a:custGeom>
              <a:avLst/>
              <a:gdLst>
                <a:gd name="T0" fmla="*/ 152 w 709"/>
                <a:gd name="T1" fmla="*/ 0 h 509"/>
                <a:gd name="T2" fmla="*/ 0 w 709"/>
                <a:gd name="T3" fmla="*/ 509 h 509"/>
                <a:gd name="T4" fmla="*/ 672 w 709"/>
                <a:gd name="T5" fmla="*/ 509 h 509"/>
                <a:gd name="T6" fmla="*/ 709 w 709"/>
                <a:gd name="T7" fmla="*/ 39 h 509"/>
                <a:gd name="T8" fmla="*/ 152 w 709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09">
                  <a:moveTo>
                    <a:pt x="152" y="0"/>
                  </a:moveTo>
                  <a:lnTo>
                    <a:pt x="0" y="509"/>
                  </a:lnTo>
                  <a:lnTo>
                    <a:pt x="672" y="509"/>
                  </a:lnTo>
                  <a:lnTo>
                    <a:pt x="709" y="3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0" name="Freeform 106"/>
            <p:cNvSpPr>
              <a:spLocks noEditPoints="1"/>
            </p:cNvSpPr>
            <p:nvPr/>
          </p:nvSpPr>
          <p:spPr bwMode="auto">
            <a:xfrm>
              <a:off x="2561" y="2896"/>
              <a:ext cx="948" cy="1387"/>
            </a:xfrm>
            <a:custGeom>
              <a:avLst/>
              <a:gdLst>
                <a:gd name="T0" fmla="*/ 0 w 532"/>
                <a:gd name="T1" fmla="*/ 274 h 778"/>
                <a:gd name="T2" fmla="*/ 43 w 532"/>
                <a:gd name="T3" fmla="*/ 385 h 778"/>
                <a:gd name="T4" fmla="*/ 241 w 532"/>
                <a:gd name="T5" fmla="*/ 549 h 778"/>
                <a:gd name="T6" fmla="*/ 327 w 532"/>
                <a:gd name="T7" fmla="*/ 778 h 778"/>
                <a:gd name="T8" fmla="*/ 532 w 532"/>
                <a:gd name="T9" fmla="*/ 778 h 778"/>
                <a:gd name="T10" fmla="*/ 445 w 532"/>
                <a:gd name="T11" fmla="*/ 524 h 778"/>
                <a:gd name="T12" fmla="*/ 472 w 532"/>
                <a:gd name="T13" fmla="*/ 271 h 778"/>
                <a:gd name="T14" fmla="*/ 492 w 532"/>
                <a:gd name="T15" fmla="*/ 183 h 778"/>
                <a:gd name="T16" fmla="*/ 447 w 532"/>
                <a:gd name="T17" fmla="*/ 110 h 778"/>
                <a:gd name="T18" fmla="*/ 414 w 532"/>
                <a:gd name="T19" fmla="*/ 99 h 778"/>
                <a:gd name="T20" fmla="*/ 390 w 532"/>
                <a:gd name="T21" fmla="*/ 101 h 778"/>
                <a:gd name="T22" fmla="*/ 385 w 532"/>
                <a:gd name="T23" fmla="*/ 87 h 778"/>
                <a:gd name="T24" fmla="*/ 347 w 532"/>
                <a:gd name="T25" fmla="*/ 68 h 778"/>
                <a:gd name="T26" fmla="*/ 328 w 532"/>
                <a:gd name="T27" fmla="*/ 106 h 778"/>
                <a:gd name="T28" fmla="*/ 345 w 532"/>
                <a:gd name="T29" fmla="*/ 155 h 778"/>
                <a:gd name="T30" fmla="*/ 331 w 532"/>
                <a:gd name="T31" fmla="*/ 236 h 778"/>
                <a:gd name="T32" fmla="*/ 314 w 532"/>
                <a:gd name="T33" fmla="*/ 235 h 778"/>
                <a:gd name="T34" fmla="*/ 321 w 532"/>
                <a:gd name="T35" fmla="*/ 121 h 778"/>
                <a:gd name="T36" fmla="*/ 294 w 532"/>
                <a:gd name="T37" fmla="*/ 48 h 778"/>
                <a:gd name="T38" fmla="*/ 256 w 532"/>
                <a:gd name="T39" fmla="*/ 30 h 778"/>
                <a:gd name="T40" fmla="*/ 238 w 532"/>
                <a:gd name="T41" fmla="*/ 68 h 778"/>
                <a:gd name="T42" fmla="*/ 261 w 532"/>
                <a:gd name="T43" fmla="*/ 129 h 778"/>
                <a:gd name="T44" fmla="*/ 255 w 532"/>
                <a:gd name="T45" fmla="*/ 230 h 778"/>
                <a:gd name="T46" fmla="*/ 245 w 532"/>
                <a:gd name="T47" fmla="*/ 229 h 778"/>
                <a:gd name="T48" fmla="*/ 245 w 532"/>
                <a:gd name="T49" fmla="*/ 138 h 778"/>
                <a:gd name="T50" fmla="*/ 205 w 532"/>
                <a:gd name="T51" fmla="*/ 24 h 778"/>
                <a:gd name="T52" fmla="*/ 167 w 532"/>
                <a:gd name="T53" fmla="*/ 6 h 778"/>
                <a:gd name="T54" fmla="*/ 148 w 532"/>
                <a:gd name="T55" fmla="*/ 43 h 778"/>
                <a:gd name="T56" fmla="*/ 186 w 532"/>
                <a:gd name="T57" fmla="*/ 148 h 778"/>
                <a:gd name="T58" fmla="*/ 186 w 532"/>
                <a:gd name="T59" fmla="*/ 251 h 778"/>
                <a:gd name="T60" fmla="*/ 181 w 532"/>
                <a:gd name="T61" fmla="*/ 338 h 778"/>
                <a:gd name="T62" fmla="*/ 117 w 532"/>
                <a:gd name="T63" fmla="*/ 325 h 778"/>
                <a:gd name="T64" fmla="*/ 74 w 532"/>
                <a:gd name="T65" fmla="*/ 284 h 778"/>
                <a:gd name="T66" fmla="*/ 69 w 532"/>
                <a:gd name="T67" fmla="*/ 199 h 778"/>
                <a:gd name="T68" fmla="*/ 19 w 532"/>
                <a:gd name="T69" fmla="*/ 181 h 778"/>
                <a:gd name="T70" fmla="*/ 0 w 532"/>
                <a:gd name="T71" fmla="*/ 274 h 778"/>
                <a:gd name="T72" fmla="*/ 428 w 532"/>
                <a:gd name="T73" fmla="*/ 193 h 778"/>
                <a:gd name="T74" fmla="*/ 417 w 532"/>
                <a:gd name="T75" fmla="*/ 243 h 778"/>
                <a:gd name="T76" fmla="*/ 391 w 532"/>
                <a:gd name="T77" fmla="*/ 241 h 778"/>
                <a:gd name="T78" fmla="*/ 405 w 532"/>
                <a:gd name="T79" fmla="*/ 159 h 778"/>
                <a:gd name="T80" fmla="*/ 407 w 532"/>
                <a:gd name="T81" fmla="*/ 159 h 778"/>
                <a:gd name="T82" fmla="*/ 428 w 532"/>
                <a:gd name="T83" fmla="*/ 19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0" y="274"/>
                  </a:moveTo>
                  <a:cubicBezTo>
                    <a:pt x="43" y="385"/>
                    <a:pt x="43" y="385"/>
                    <a:pt x="43" y="385"/>
                  </a:cubicBezTo>
                  <a:cubicBezTo>
                    <a:pt x="241" y="549"/>
                    <a:pt x="241" y="549"/>
                    <a:pt x="241" y="549"/>
                  </a:cubicBezTo>
                  <a:cubicBezTo>
                    <a:pt x="327" y="778"/>
                    <a:pt x="327" y="778"/>
                    <a:pt x="327" y="778"/>
                  </a:cubicBezTo>
                  <a:cubicBezTo>
                    <a:pt x="532" y="778"/>
                    <a:pt x="532" y="778"/>
                    <a:pt x="532" y="778"/>
                  </a:cubicBezTo>
                  <a:cubicBezTo>
                    <a:pt x="445" y="524"/>
                    <a:pt x="445" y="524"/>
                    <a:pt x="445" y="524"/>
                  </a:cubicBezTo>
                  <a:cubicBezTo>
                    <a:pt x="480" y="466"/>
                    <a:pt x="475" y="326"/>
                    <a:pt x="472" y="271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47" y="110"/>
                    <a:pt x="447" y="110"/>
                    <a:pt x="447" y="110"/>
                  </a:cubicBezTo>
                  <a:cubicBezTo>
                    <a:pt x="414" y="99"/>
                    <a:pt x="414" y="99"/>
                    <a:pt x="414" y="99"/>
                  </a:cubicBezTo>
                  <a:cubicBezTo>
                    <a:pt x="405" y="96"/>
                    <a:pt x="397" y="97"/>
                    <a:pt x="390" y="101"/>
                  </a:cubicBezTo>
                  <a:cubicBezTo>
                    <a:pt x="385" y="87"/>
                    <a:pt x="385" y="87"/>
                    <a:pt x="385" y="87"/>
                  </a:cubicBezTo>
                  <a:cubicBezTo>
                    <a:pt x="380" y="71"/>
                    <a:pt x="363" y="63"/>
                    <a:pt x="347" y="68"/>
                  </a:cubicBezTo>
                  <a:cubicBezTo>
                    <a:pt x="332" y="73"/>
                    <a:pt x="323" y="90"/>
                    <a:pt x="328" y="106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1" y="236"/>
                    <a:pt x="331" y="236"/>
                    <a:pt x="331" y="236"/>
                  </a:cubicBezTo>
                  <a:cubicBezTo>
                    <a:pt x="314" y="235"/>
                    <a:pt x="314" y="235"/>
                    <a:pt x="314" y="235"/>
                  </a:cubicBezTo>
                  <a:cubicBezTo>
                    <a:pt x="321" y="121"/>
                    <a:pt x="321" y="121"/>
                    <a:pt x="321" y="121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89" y="33"/>
                    <a:pt x="272" y="25"/>
                    <a:pt x="256" y="30"/>
                  </a:cubicBezTo>
                  <a:cubicBezTo>
                    <a:pt x="241" y="36"/>
                    <a:pt x="233" y="53"/>
                    <a:pt x="238" y="68"/>
                  </a:cubicBezTo>
                  <a:cubicBezTo>
                    <a:pt x="261" y="129"/>
                    <a:pt x="261" y="129"/>
                    <a:pt x="261" y="129"/>
                  </a:cubicBezTo>
                  <a:cubicBezTo>
                    <a:pt x="255" y="230"/>
                    <a:pt x="255" y="230"/>
                    <a:pt x="25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199" y="8"/>
                    <a:pt x="182" y="0"/>
                    <a:pt x="167" y="6"/>
                  </a:cubicBezTo>
                  <a:cubicBezTo>
                    <a:pt x="151" y="11"/>
                    <a:pt x="143" y="28"/>
                    <a:pt x="148" y="43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251"/>
                    <a:pt x="186" y="251"/>
                    <a:pt x="186" y="251"/>
                  </a:cubicBezTo>
                  <a:cubicBezTo>
                    <a:pt x="181" y="338"/>
                    <a:pt x="181" y="338"/>
                    <a:pt x="181" y="338"/>
                  </a:cubicBezTo>
                  <a:cubicBezTo>
                    <a:pt x="117" y="325"/>
                    <a:pt x="117" y="325"/>
                    <a:pt x="117" y="325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5" y="224"/>
                    <a:pt x="82" y="237"/>
                    <a:pt x="69" y="199"/>
                  </a:cubicBezTo>
                  <a:cubicBezTo>
                    <a:pt x="59" y="171"/>
                    <a:pt x="19" y="181"/>
                    <a:pt x="19" y="181"/>
                  </a:cubicBezTo>
                  <a:cubicBezTo>
                    <a:pt x="0" y="274"/>
                    <a:pt x="0" y="274"/>
                    <a:pt x="0" y="274"/>
                  </a:cubicBezTo>
                  <a:moveTo>
                    <a:pt x="428" y="193"/>
                  </a:moveTo>
                  <a:cubicBezTo>
                    <a:pt x="417" y="243"/>
                    <a:pt x="417" y="243"/>
                    <a:pt x="417" y="243"/>
                  </a:cubicBezTo>
                  <a:cubicBezTo>
                    <a:pt x="391" y="241"/>
                    <a:pt x="391" y="241"/>
                    <a:pt x="391" y="241"/>
                  </a:cubicBezTo>
                  <a:cubicBezTo>
                    <a:pt x="405" y="159"/>
                    <a:pt x="405" y="159"/>
                    <a:pt x="405" y="159"/>
                  </a:cubicBezTo>
                  <a:cubicBezTo>
                    <a:pt x="407" y="159"/>
                    <a:pt x="407" y="159"/>
                    <a:pt x="407" y="159"/>
                  </a:cubicBezTo>
                  <a:cubicBezTo>
                    <a:pt x="428" y="193"/>
                    <a:pt x="428" y="193"/>
                    <a:pt x="428" y="193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1" name="Freeform 107"/>
            <p:cNvSpPr>
              <a:spLocks/>
            </p:cNvSpPr>
            <p:nvPr/>
          </p:nvSpPr>
          <p:spPr bwMode="auto">
            <a:xfrm>
              <a:off x="3098" y="3923"/>
              <a:ext cx="460" cy="361"/>
            </a:xfrm>
            <a:custGeom>
              <a:avLst/>
              <a:gdLst>
                <a:gd name="T0" fmla="*/ 333 w 460"/>
                <a:gd name="T1" fmla="*/ 0 h 361"/>
                <a:gd name="T2" fmla="*/ 460 w 460"/>
                <a:gd name="T3" fmla="*/ 361 h 361"/>
                <a:gd name="T4" fmla="*/ 96 w 460"/>
                <a:gd name="T5" fmla="*/ 361 h 361"/>
                <a:gd name="T6" fmla="*/ 0 w 460"/>
                <a:gd name="T7" fmla="*/ 30 h 361"/>
                <a:gd name="T8" fmla="*/ 333 w 460"/>
                <a:gd name="T9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361">
                  <a:moveTo>
                    <a:pt x="333" y="0"/>
                  </a:moveTo>
                  <a:lnTo>
                    <a:pt x="460" y="361"/>
                  </a:lnTo>
                  <a:lnTo>
                    <a:pt x="96" y="361"/>
                  </a:lnTo>
                  <a:lnTo>
                    <a:pt x="0" y="3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2" name="Freeform 108"/>
            <p:cNvSpPr>
              <a:spLocks/>
            </p:cNvSpPr>
            <p:nvPr/>
          </p:nvSpPr>
          <p:spPr bwMode="auto">
            <a:xfrm>
              <a:off x="2973" y="3953"/>
              <a:ext cx="221" cy="331"/>
            </a:xfrm>
            <a:custGeom>
              <a:avLst/>
              <a:gdLst>
                <a:gd name="T0" fmla="*/ 0 w 221"/>
                <a:gd name="T1" fmla="*/ 0 h 331"/>
                <a:gd name="T2" fmla="*/ 125 w 221"/>
                <a:gd name="T3" fmla="*/ 0 h 331"/>
                <a:gd name="T4" fmla="*/ 221 w 221"/>
                <a:gd name="T5" fmla="*/ 331 h 331"/>
                <a:gd name="T6" fmla="*/ 80 w 221"/>
                <a:gd name="T7" fmla="*/ 331 h 331"/>
                <a:gd name="T8" fmla="*/ 0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0" y="0"/>
                  </a:moveTo>
                  <a:lnTo>
                    <a:pt x="125" y="0"/>
                  </a:lnTo>
                  <a:lnTo>
                    <a:pt x="221" y="331"/>
                  </a:lnTo>
                  <a:lnTo>
                    <a:pt x="8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3" name="Oval 109"/>
            <p:cNvSpPr>
              <a:spLocks noChangeArrowheads="1"/>
            </p:cNvSpPr>
            <p:nvPr/>
          </p:nvSpPr>
          <p:spPr bwMode="auto">
            <a:xfrm>
              <a:off x="3148" y="399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4" name="Oval 110"/>
            <p:cNvSpPr>
              <a:spLocks noChangeArrowheads="1"/>
            </p:cNvSpPr>
            <p:nvPr/>
          </p:nvSpPr>
          <p:spPr bwMode="auto">
            <a:xfrm>
              <a:off x="3185" y="4017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5" name="Oval 111"/>
            <p:cNvSpPr>
              <a:spLocks noChangeArrowheads="1"/>
            </p:cNvSpPr>
            <p:nvPr/>
          </p:nvSpPr>
          <p:spPr bwMode="auto">
            <a:xfrm>
              <a:off x="3166" y="4017"/>
              <a:ext cx="8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6" name="Oval 112"/>
            <p:cNvSpPr>
              <a:spLocks noChangeArrowheads="1"/>
            </p:cNvSpPr>
            <p:nvPr/>
          </p:nvSpPr>
          <p:spPr bwMode="auto">
            <a:xfrm>
              <a:off x="3185" y="4037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7" name="Oval 113"/>
            <p:cNvSpPr>
              <a:spLocks noChangeArrowheads="1"/>
            </p:cNvSpPr>
            <p:nvPr/>
          </p:nvSpPr>
          <p:spPr bwMode="auto">
            <a:xfrm>
              <a:off x="3166" y="4037"/>
              <a:ext cx="8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8" name="Oval 114"/>
            <p:cNvSpPr>
              <a:spLocks noChangeArrowheads="1"/>
            </p:cNvSpPr>
            <p:nvPr/>
          </p:nvSpPr>
          <p:spPr bwMode="auto">
            <a:xfrm>
              <a:off x="3183" y="411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9" name="Oval 115"/>
            <p:cNvSpPr>
              <a:spLocks noChangeArrowheads="1"/>
            </p:cNvSpPr>
            <p:nvPr/>
          </p:nvSpPr>
          <p:spPr bwMode="auto">
            <a:xfrm>
              <a:off x="322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0" name="Oval 116"/>
            <p:cNvSpPr>
              <a:spLocks noChangeArrowheads="1"/>
            </p:cNvSpPr>
            <p:nvPr/>
          </p:nvSpPr>
          <p:spPr bwMode="auto">
            <a:xfrm>
              <a:off x="320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1" name="Oval 117"/>
            <p:cNvSpPr>
              <a:spLocks noChangeArrowheads="1"/>
            </p:cNvSpPr>
            <p:nvPr/>
          </p:nvSpPr>
          <p:spPr bwMode="auto">
            <a:xfrm>
              <a:off x="322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2" name="Oval 118"/>
            <p:cNvSpPr>
              <a:spLocks noChangeArrowheads="1"/>
            </p:cNvSpPr>
            <p:nvPr/>
          </p:nvSpPr>
          <p:spPr bwMode="auto">
            <a:xfrm>
              <a:off x="320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Freeform 119"/>
            <p:cNvSpPr>
              <a:spLocks/>
            </p:cNvSpPr>
            <p:nvPr/>
          </p:nvSpPr>
          <p:spPr bwMode="auto">
            <a:xfrm>
              <a:off x="2577" y="3224"/>
              <a:ext cx="77" cy="98"/>
            </a:xfrm>
            <a:custGeom>
              <a:avLst/>
              <a:gdLst>
                <a:gd name="T0" fmla="*/ 14 w 43"/>
                <a:gd name="T1" fmla="*/ 0 h 55"/>
                <a:gd name="T2" fmla="*/ 14 w 43"/>
                <a:gd name="T3" fmla="*/ 0 h 55"/>
                <a:gd name="T4" fmla="*/ 9 w 43"/>
                <a:gd name="T5" fmla="*/ 0 h 55"/>
                <a:gd name="T6" fmla="*/ 0 w 43"/>
                <a:gd name="T7" fmla="*/ 50 h 55"/>
                <a:gd name="T8" fmla="*/ 38 w 43"/>
                <a:gd name="T9" fmla="*/ 55 h 55"/>
                <a:gd name="T10" fmla="*/ 43 w 43"/>
                <a:gd name="T11" fmla="*/ 16 h 55"/>
                <a:gd name="T12" fmla="*/ 43 w 43"/>
                <a:gd name="T13" fmla="*/ 15 h 55"/>
                <a:gd name="T14" fmla="*/ 43 w 43"/>
                <a:gd name="T15" fmla="*/ 14 h 55"/>
                <a:gd name="T16" fmla="*/ 14 w 43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5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42" y="35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"/>
                    <a:pt x="23" y="0"/>
                    <a:pt x="14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Freeform 120"/>
            <p:cNvSpPr>
              <a:spLocks/>
            </p:cNvSpPr>
            <p:nvPr/>
          </p:nvSpPr>
          <p:spPr bwMode="auto">
            <a:xfrm>
              <a:off x="2998" y="4183"/>
              <a:ext cx="617" cy="135"/>
            </a:xfrm>
            <a:custGeom>
              <a:avLst/>
              <a:gdLst>
                <a:gd name="T0" fmla="*/ 560 w 617"/>
                <a:gd name="T1" fmla="*/ 0 h 135"/>
                <a:gd name="T2" fmla="*/ 617 w 617"/>
                <a:gd name="T3" fmla="*/ 135 h 135"/>
                <a:gd name="T4" fmla="*/ 18 w 617"/>
                <a:gd name="T5" fmla="*/ 135 h 135"/>
                <a:gd name="T6" fmla="*/ 0 w 617"/>
                <a:gd name="T7" fmla="*/ 32 h 135"/>
                <a:gd name="T8" fmla="*/ 560 w 61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135">
                  <a:moveTo>
                    <a:pt x="560" y="0"/>
                  </a:moveTo>
                  <a:lnTo>
                    <a:pt x="617" y="135"/>
                  </a:lnTo>
                  <a:lnTo>
                    <a:pt x="18" y="135"/>
                  </a:lnTo>
                  <a:lnTo>
                    <a:pt x="0" y="3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186"/>
          <p:cNvGrpSpPr/>
          <p:nvPr/>
        </p:nvGrpSpPr>
        <p:grpSpPr>
          <a:xfrm>
            <a:off x="515365" y="1932139"/>
            <a:ext cx="6803076" cy="3998620"/>
            <a:chOff x="515365" y="1932139"/>
            <a:chExt cx="6803076" cy="3998620"/>
          </a:xfrm>
        </p:grpSpPr>
        <p:sp>
          <p:nvSpPr>
            <p:cNvPr id="181" name="이등변 삼각형 180"/>
            <p:cNvSpPr/>
            <p:nvPr/>
          </p:nvSpPr>
          <p:spPr>
            <a:xfrm rot="21259772">
              <a:off x="6943193" y="2169398"/>
              <a:ext cx="375248" cy="3725279"/>
            </a:xfrm>
            <a:prstGeom prst="triangle">
              <a:avLst>
                <a:gd name="adj" fmla="val 934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endParaRPr lang="ko-KR" altLang="en-US" sz="1600" b="1" spc="-150" dirty="0" err="1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>
              <a:off x="1974685" y="688263"/>
              <a:ext cx="3783176" cy="670181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70">
                <a:solidFill>
                  <a:srgbClr val="2D71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4" name="그룹 179"/>
            <p:cNvGrpSpPr/>
            <p:nvPr/>
          </p:nvGrpSpPr>
          <p:grpSpPr>
            <a:xfrm>
              <a:off x="762595" y="1932139"/>
              <a:ext cx="6116638" cy="397565"/>
              <a:chOff x="1533842" y="1232452"/>
              <a:chExt cx="6116638" cy="397565"/>
            </a:xfrm>
          </p:grpSpPr>
          <p:sp>
            <p:nvSpPr>
              <p:cNvPr id="169" name="아래로 구부러진 화살표 168"/>
              <p:cNvSpPr/>
              <p:nvPr/>
            </p:nvSpPr>
            <p:spPr>
              <a:xfrm>
                <a:off x="1533842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2" name="아래로 구부러진 화살표 171"/>
              <p:cNvSpPr/>
              <p:nvPr/>
            </p:nvSpPr>
            <p:spPr>
              <a:xfrm>
                <a:off x="2239686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3" name="아래로 구부러진 화살표 172"/>
              <p:cNvSpPr/>
              <p:nvPr/>
            </p:nvSpPr>
            <p:spPr>
              <a:xfrm>
                <a:off x="5768906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4" name="아래로 구부러진 화살표 173"/>
              <p:cNvSpPr/>
              <p:nvPr/>
            </p:nvSpPr>
            <p:spPr>
              <a:xfrm>
                <a:off x="2945530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5" name="아래로 구부러진 화살표 174"/>
              <p:cNvSpPr/>
              <p:nvPr/>
            </p:nvSpPr>
            <p:spPr>
              <a:xfrm>
                <a:off x="3651374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6" name="아래로 구부러진 화살표 175"/>
              <p:cNvSpPr/>
              <p:nvPr/>
            </p:nvSpPr>
            <p:spPr>
              <a:xfrm>
                <a:off x="4357218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7" name="아래로 구부러진 화살표 176"/>
              <p:cNvSpPr/>
              <p:nvPr/>
            </p:nvSpPr>
            <p:spPr>
              <a:xfrm>
                <a:off x="5063062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8" name="아래로 구부러진 화살표 177"/>
              <p:cNvSpPr/>
              <p:nvPr/>
            </p:nvSpPr>
            <p:spPr>
              <a:xfrm>
                <a:off x="6474750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9" name="아래로 구부러진 화살표 178"/>
              <p:cNvSpPr/>
              <p:nvPr/>
            </p:nvSpPr>
            <p:spPr>
              <a:xfrm>
                <a:off x="7180593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1002686" y="2719346"/>
            <a:ext cx="5811582" cy="303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Inception v2 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신경망으로 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COCO </a:t>
            </a:r>
            <a:r>
              <a:rPr lang="ko-KR" altLang="en-US" sz="2000" kern="0" spc="-50" dirty="0" err="1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데이터셋을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학습시켜 정교하게 완성된 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bottleneck feature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까지의 가중치를 우리의 신경망에 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fine tuning</a:t>
            </a:r>
          </a:p>
          <a:p>
            <a:pPr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</a:pPr>
            <a:endParaRPr lang="en-US" altLang="ko-KR" sz="2000" kern="0" spc="-50" dirty="0" smtClean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altLang="ko-KR" sz="2000" kern="0" spc="-5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bottleneck 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: </a:t>
            </a:r>
            <a:r>
              <a:rPr lang="ko-KR" altLang="en-US" sz="2000" kern="0" spc="-50" dirty="0" err="1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완전연결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신경망으로 들어가는 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말한다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552773" y="1284905"/>
            <a:ext cx="762227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뭔 소리냐</a:t>
            </a:r>
            <a:r>
              <a:rPr lang="en-US" altLang="ko-KR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 </a:t>
            </a:r>
            <a:r>
              <a:rPr lang="ko-KR" altLang="en-US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 </a:t>
            </a:r>
            <a:r>
              <a:rPr lang="en-US" altLang="ko-KR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 tuning</a:t>
            </a:r>
            <a:r>
              <a:rPr lang="ko-KR" altLang="en-US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뭔데</a:t>
            </a:r>
            <a:r>
              <a:rPr lang="en-US" altLang="ko-KR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??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20150" y="2914650"/>
            <a:ext cx="270000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058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직사각형 166"/>
          <p:cNvSpPr/>
          <p:nvPr/>
        </p:nvSpPr>
        <p:spPr>
          <a:xfrm>
            <a:off x="0" y="4699221"/>
            <a:ext cx="12192000" cy="2158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0" y="4675366"/>
            <a:ext cx="12192000" cy="795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8000" y="377403"/>
            <a:ext cx="2237792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 tuning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8371399" y="2818546"/>
            <a:ext cx="3523706" cy="4055356"/>
            <a:chOff x="845" y="956"/>
            <a:chExt cx="2923" cy="3364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7" y="958"/>
              <a:ext cx="2919" cy="3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>
              <a:off x="1929" y="2476"/>
              <a:ext cx="807" cy="454"/>
            </a:xfrm>
            <a:prstGeom prst="rect">
              <a:avLst/>
            </a:pr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343 w 1343"/>
                <a:gd name="T1" fmla="*/ 64 h 854"/>
                <a:gd name="T2" fmla="*/ 1278 w 1343"/>
                <a:gd name="T3" fmla="*/ 0 h 854"/>
                <a:gd name="T4" fmla="*/ 65 w 1343"/>
                <a:gd name="T5" fmla="*/ 0 h 854"/>
                <a:gd name="T6" fmla="*/ 0 w 1343"/>
                <a:gd name="T7" fmla="*/ 64 h 854"/>
                <a:gd name="T8" fmla="*/ 0 w 1343"/>
                <a:gd name="T9" fmla="*/ 854 h 854"/>
                <a:gd name="T10" fmla="*/ 1343 w 1343"/>
                <a:gd name="T11" fmla="*/ 854 h 854"/>
                <a:gd name="T12" fmla="*/ 1343 w 1343"/>
                <a:gd name="T13" fmla="*/ 6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854">
                  <a:moveTo>
                    <a:pt x="1343" y="64"/>
                  </a:moveTo>
                  <a:cubicBezTo>
                    <a:pt x="1343" y="29"/>
                    <a:pt x="1313" y="0"/>
                    <a:pt x="127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lnTo>
                    <a:pt x="1343" y="64"/>
                  </a:lnTo>
                  <a:close/>
                </a:path>
              </a:pathLst>
            </a:custGeom>
            <a:solidFill>
              <a:srgbClr val="409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1136" y="2478"/>
              <a:ext cx="2393" cy="215"/>
            </a:xfrm>
            <a:custGeom>
              <a:avLst/>
              <a:gdLst>
                <a:gd name="T0" fmla="*/ 0 w 1343"/>
                <a:gd name="T1" fmla="*/ 0 h 121"/>
                <a:gd name="T2" fmla="*/ 0 w 1343"/>
                <a:gd name="T3" fmla="*/ 57 h 121"/>
                <a:gd name="T4" fmla="*/ 65 w 1343"/>
                <a:gd name="T5" fmla="*/ 121 h 121"/>
                <a:gd name="T6" fmla="*/ 1278 w 1343"/>
                <a:gd name="T7" fmla="*/ 121 h 121"/>
                <a:gd name="T8" fmla="*/ 1343 w 1343"/>
                <a:gd name="T9" fmla="*/ 57 h 121"/>
                <a:gd name="T10" fmla="*/ 1343 w 1343"/>
                <a:gd name="T11" fmla="*/ 0 h 121"/>
                <a:gd name="T12" fmla="*/ 0 w 1343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121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92"/>
                    <a:pt x="29" y="121"/>
                    <a:pt x="65" y="121"/>
                  </a:cubicBezTo>
                  <a:cubicBezTo>
                    <a:pt x="1278" y="121"/>
                    <a:pt x="1278" y="121"/>
                    <a:pt x="1278" y="121"/>
                  </a:cubicBezTo>
                  <a:cubicBezTo>
                    <a:pt x="1313" y="121"/>
                    <a:pt x="1343" y="92"/>
                    <a:pt x="1343" y="57"/>
                  </a:cubicBezTo>
                  <a:cubicBezTo>
                    <a:pt x="1343" y="0"/>
                    <a:pt x="1343" y="0"/>
                    <a:pt x="13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278 w 1343"/>
                <a:gd name="T1" fmla="*/ 48 h 854"/>
                <a:gd name="T2" fmla="*/ 1295 w 1343"/>
                <a:gd name="T3" fmla="*/ 64 h 854"/>
                <a:gd name="T4" fmla="*/ 1295 w 1343"/>
                <a:gd name="T5" fmla="*/ 806 h 854"/>
                <a:gd name="T6" fmla="*/ 48 w 1343"/>
                <a:gd name="T7" fmla="*/ 806 h 854"/>
                <a:gd name="T8" fmla="*/ 48 w 1343"/>
                <a:gd name="T9" fmla="*/ 64 h 854"/>
                <a:gd name="T10" fmla="*/ 65 w 1343"/>
                <a:gd name="T11" fmla="*/ 48 h 854"/>
                <a:gd name="T12" fmla="*/ 1278 w 1343"/>
                <a:gd name="T13" fmla="*/ 48 h 854"/>
                <a:gd name="T14" fmla="*/ 1278 w 1343"/>
                <a:gd name="T15" fmla="*/ 0 h 854"/>
                <a:gd name="T16" fmla="*/ 65 w 1343"/>
                <a:gd name="T17" fmla="*/ 0 h 854"/>
                <a:gd name="T18" fmla="*/ 0 w 1343"/>
                <a:gd name="T19" fmla="*/ 64 h 854"/>
                <a:gd name="T20" fmla="*/ 0 w 1343"/>
                <a:gd name="T21" fmla="*/ 854 h 854"/>
                <a:gd name="T22" fmla="*/ 1343 w 1343"/>
                <a:gd name="T23" fmla="*/ 854 h 854"/>
                <a:gd name="T24" fmla="*/ 1343 w 1343"/>
                <a:gd name="T25" fmla="*/ 64 h 854"/>
                <a:gd name="T26" fmla="*/ 1278 w 1343"/>
                <a:gd name="T27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3" h="854">
                  <a:moveTo>
                    <a:pt x="1278" y="48"/>
                  </a:moveTo>
                  <a:cubicBezTo>
                    <a:pt x="1287" y="48"/>
                    <a:pt x="1295" y="55"/>
                    <a:pt x="1295" y="64"/>
                  </a:cubicBezTo>
                  <a:cubicBezTo>
                    <a:pt x="1295" y="806"/>
                    <a:pt x="1295" y="806"/>
                    <a:pt x="1295" y="806"/>
                  </a:cubicBezTo>
                  <a:cubicBezTo>
                    <a:pt x="48" y="806"/>
                    <a:pt x="48" y="806"/>
                    <a:pt x="48" y="806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55"/>
                    <a:pt x="56" y="48"/>
                    <a:pt x="65" y="48"/>
                  </a:cubicBezTo>
                  <a:cubicBezTo>
                    <a:pt x="1278" y="48"/>
                    <a:pt x="1278" y="48"/>
                    <a:pt x="1278" y="48"/>
                  </a:cubicBezTo>
                  <a:moveTo>
                    <a:pt x="1278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cubicBezTo>
                    <a:pt x="1343" y="64"/>
                    <a:pt x="1343" y="64"/>
                    <a:pt x="1343" y="64"/>
                  </a:cubicBezTo>
                  <a:cubicBezTo>
                    <a:pt x="1343" y="29"/>
                    <a:pt x="1313" y="0"/>
                    <a:pt x="1278" y="0"/>
                  </a:cubicBezTo>
                </a:path>
              </a:pathLst>
            </a:custGeom>
            <a:solidFill>
              <a:srgbClr val="18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1790" y="2877"/>
              <a:ext cx="1085" cy="109"/>
            </a:xfrm>
            <a:custGeom>
              <a:avLst/>
              <a:gdLst>
                <a:gd name="T0" fmla="*/ 609 w 609"/>
                <a:gd name="T1" fmla="*/ 30 h 61"/>
                <a:gd name="T2" fmla="*/ 578 w 609"/>
                <a:gd name="T3" fmla="*/ 61 h 61"/>
                <a:gd name="T4" fmla="*/ 30 w 609"/>
                <a:gd name="T5" fmla="*/ 61 h 61"/>
                <a:gd name="T6" fmla="*/ 0 w 609"/>
                <a:gd name="T7" fmla="*/ 30 h 61"/>
                <a:gd name="T8" fmla="*/ 30 w 609"/>
                <a:gd name="T9" fmla="*/ 0 h 61"/>
                <a:gd name="T10" fmla="*/ 578 w 609"/>
                <a:gd name="T11" fmla="*/ 0 h 61"/>
                <a:gd name="T12" fmla="*/ 609 w 60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" h="61">
                  <a:moveTo>
                    <a:pt x="609" y="30"/>
                  </a:moveTo>
                  <a:cubicBezTo>
                    <a:pt x="609" y="47"/>
                    <a:pt x="595" y="61"/>
                    <a:pt x="578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5" y="0"/>
                    <a:pt x="609" y="13"/>
                    <a:pt x="609" y="3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1688" y="1166"/>
              <a:ext cx="1298" cy="1233"/>
            </a:xfrm>
            <a:custGeom>
              <a:avLst/>
              <a:gdLst>
                <a:gd name="T0" fmla="*/ 163 w 728"/>
                <a:gd name="T1" fmla="*/ 692 h 692"/>
                <a:gd name="T2" fmla="*/ 151 w 728"/>
                <a:gd name="T3" fmla="*/ 692 h 692"/>
                <a:gd name="T4" fmla="*/ 151 w 728"/>
                <a:gd name="T5" fmla="*/ 634 h 692"/>
                <a:gd name="T6" fmla="*/ 93 w 728"/>
                <a:gd name="T7" fmla="*/ 471 h 692"/>
                <a:gd name="T8" fmla="*/ 0 w 728"/>
                <a:gd name="T9" fmla="*/ 238 h 692"/>
                <a:gd name="T10" fmla="*/ 283 w 728"/>
                <a:gd name="T11" fmla="*/ 0 h 692"/>
                <a:gd name="T12" fmla="*/ 529 w 728"/>
                <a:gd name="T13" fmla="*/ 223 h 692"/>
                <a:gd name="T14" fmla="*/ 599 w 728"/>
                <a:gd name="T15" fmla="*/ 327 h 692"/>
                <a:gd name="T16" fmla="*/ 608 w 728"/>
                <a:gd name="T17" fmla="*/ 335 h 692"/>
                <a:gd name="T18" fmla="*/ 532 w 728"/>
                <a:gd name="T19" fmla="*/ 347 h 692"/>
                <a:gd name="T20" fmla="*/ 373 w 728"/>
                <a:gd name="T21" fmla="*/ 579 h 692"/>
                <a:gd name="T22" fmla="*/ 373 w 728"/>
                <a:gd name="T23" fmla="*/ 628 h 692"/>
                <a:gd name="T24" fmla="*/ 716 w 728"/>
                <a:gd name="T25" fmla="*/ 628 h 692"/>
                <a:gd name="T26" fmla="*/ 716 w 728"/>
                <a:gd name="T27" fmla="*/ 306 h 692"/>
                <a:gd name="T28" fmla="*/ 728 w 728"/>
                <a:gd name="T29" fmla="*/ 306 h 692"/>
                <a:gd name="T30" fmla="*/ 728 w 728"/>
                <a:gd name="T31" fmla="*/ 640 h 692"/>
                <a:gd name="T32" fmla="*/ 361 w 728"/>
                <a:gd name="T33" fmla="*/ 640 h 692"/>
                <a:gd name="T34" fmla="*/ 361 w 728"/>
                <a:gd name="T35" fmla="*/ 567 h 692"/>
                <a:gd name="T36" fmla="*/ 366 w 728"/>
                <a:gd name="T37" fmla="*/ 567 h 692"/>
                <a:gd name="T38" fmla="*/ 520 w 728"/>
                <a:gd name="T39" fmla="*/ 342 h 692"/>
                <a:gd name="T40" fmla="*/ 520 w 728"/>
                <a:gd name="T41" fmla="*/ 337 h 692"/>
                <a:gd name="T42" fmla="*/ 582 w 728"/>
                <a:gd name="T43" fmla="*/ 327 h 692"/>
                <a:gd name="T44" fmla="*/ 518 w 728"/>
                <a:gd name="T45" fmla="*/ 227 h 692"/>
                <a:gd name="T46" fmla="*/ 517 w 728"/>
                <a:gd name="T47" fmla="*/ 226 h 692"/>
                <a:gd name="T48" fmla="*/ 517 w 728"/>
                <a:gd name="T49" fmla="*/ 225 h 692"/>
                <a:gd name="T50" fmla="*/ 283 w 728"/>
                <a:gd name="T51" fmla="*/ 12 h 692"/>
                <a:gd name="T52" fmla="*/ 12 w 728"/>
                <a:gd name="T53" fmla="*/ 238 h 692"/>
                <a:gd name="T54" fmla="*/ 102 w 728"/>
                <a:gd name="T55" fmla="*/ 463 h 692"/>
                <a:gd name="T56" fmla="*/ 163 w 728"/>
                <a:gd name="T57" fmla="*/ 634 h 692"/>
                <a:gd name="T58" fmla="*/ 163 w 728"/>
                <a:gd name="T59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8" h="692">
                  <a:moveTo>
                    <a:pt x="163" y="692"/>
                  </a:moveTo>
                  <a:cubicBezTo>
                    <a:pt x="151" y="692"/>
                    <a:pt x="151" y="692"/>
                    <a:pt x="151" y="692"/>
                  </a:cubicBezTo>
                  <a:cubicBezTo>
                    <a:pt x="151" y="634"/>
                    <a:pt x="151" y="634"/>
                    <a:pt x="151" y="634"/>
                  </a:cubicBezTo>
                  <a:cubicBezTo>
                    <a:pt x="154" y="549"/>
                    <a:pt x="93" y="472"/>
                    <a:pt x="93" y="471"/>
                  </a:cubicBezTo>
                  <a:cubicBezTo>
                    <a:pt x="34" y="405"/>
                    <a:pt x="0" y="320"/>
                    <a:pt x="0" y="238"/>
                  </a:cubicBezTo>
                  <a:cubicBezTo>
                    <a:pt x="0" y="91"/>
                    <a:pt x="108" y="0"/>
                    <a:pt x="283" y="0"/>
                  </a:cubicBezTo>
                  <a:cubicBezTo>
                    <a:pt x="431" y="0"/>
                    <a:pt x="512" y="73"/>
                    <a:pt x="529" y="223"/>
                  </a:cubicBezTo>
                  <a:cubicBezTo>
                    <a:pt x="534" y="232"/>
                    <a:pt x="568" y="298"/>
                    <a:pt x="599" y="327"/>
                  </a:cubicBezTo>
                  <a:cubicBezTo>
                    <a:pt x="608" y="335"/>
                    <a:pt x="608" y="335"/>
                    <a:pt x="608" y="335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27" y="494"/>
                    <a:pt x="501" y="571"/>
                    <a:pt x="373" y="579"/>
                  </a:cubicBezTo>
                  <a:cubicBezTo>
                    <a:pt x="373" y="628"/>
                    <a:pt x="373" y="628"/>
                    <a:pt x="373" y="628"/>
                  </a:cubicBezTo>
                  <a:cubicBezTo>
                    <a:pt x="716" y="628"/>
                    <a:pt x="716" y="628"/>
                    <a:pt x="716" y="628"/>
                  </a:cubicBezTo>
                  <a:cubicBezTo>
                    <a:pt x="716" y="306"/>
                    <a:pt x="716" y="306"/>
                    <a:pt x="716" y="306"/>
                  </a:cubicBezTo>
                  <a:cubicBezTo>
                    <a:pt x="728" y="306"/>
                    <a:pt x="728" y="306"/>
                    <a:pt x="728" y="306"/>
                  </a:cubicBezTo>
                  <a:cubicBezTo>
                    <a:pt x="728" y="640"/>
                    <a:pt x="728" y="640"/>
                    <a:pt x="728" y="640"/>
                  </a:cubicBezTo>
                  <a:cubicBezTo>
                    <a:pt x="361" y="640"/>
                    <a:pt x="361" y="640"/>
                    <a:pt x="361" y="640"/>
                  </a:cubicBezTo>
                  <a:cubicBezTo>
                    <a:pt x="361" y="567"/>
                    <a:pt x="361" y="567"/>
                    <a:pt x="361" y="567"/>
                  </a:cubicBezTo>
                  <a:cubicBezTo>
                    <a:pt x="366" y="567"/>
                    <a:pt x="366" y="567"/>
                    <a:pt x="366" y="567"/>
                  </a:cubicBezTo>
                  <a:cubicBezTo>
                    <a:pt x="492" y="562"/>
                    <a:pt x="516" y="490"/>
                    <a:pt x="520" y="342"/>
                  </a:cubicBezTo>
                  <a:cubicBezTo>
                    <a:pt x="520" y="337"/>
                    <a:pt x="520" y="337"/>
                    <a:pt x="520" y="337"/>
                  </a:cubicBezTo>
                  <a:cubicBezTo>
                    <a:pt x="582" y="327"/>
                    <a:pt x="582" y="327"/>
                    <a:pt x="582" y="327"/>
                  </a:cubicBezTo>
                  <a:cubicBezTo>
                    <a:pt x="551" y="292"/>
                    <a:pt x="519" y="230"/>
                    <a:pt x="518" y="227"/>
                  </a:cubicBezTo>
                  <a:cubicBezTo>
                    <a:pt x="517" y="226"/>
                    <a:pt x="517" y="226"/>
                    <a:pt x="517" y="226"/>
                  </a:cubicBezTo>
                  <a:cubicBezTo>
                    <a:pt x="517" y="225"/>
                    <a:pt x="517" y="225"/>
                    <a:pt x="517" y="225"/>
                  </a:cubicBezTo>
                  <a:cubicBezTo>
                    <a:pt x="501" y="82"/>
                    <a:pt x="424" y="12"/>
                    <a:pt x="283" y="12"/>
                  </a:cubicBezTo>
                  <a:cubicBezTo>
                    <a:pt x="116" y="12"/>
                    <a:pt x="12" y="98"/>
                    <a:pt x="12" y="238"/>
                  </a:cubicBezTo>
                  <a:cubicBezTo>
                    <a:pt x="12" y="317"/>
                    <a:pt x="45" y="400"/>
                    <a:pt x="102" y="463"/>
                  </a:cubicBezTo>
                  <a:cubicBezTo>
                    <a:pt x="105" y="467"/>
                    <a:pt x="166" y="545"/>
                    <a:pt x="163" y="634"/>
                  </a:cubicBezTo>
                  <a:lnTo>
                    <a:pt x="163" y="692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2308" y="1758"/>
              <a:ext cx="255" cy="358"/>
            </a:xfrm>
            <a:custGeom>
              <a:avLst/>
              <a:gdLst>
                <a:gd name="T0" fmla="*/ 0 w 143"/>
                <a:gd name="T1" fmla="*/ 201 h 201"/>
                <a:gd name="T2" fmla="*/ 0 w 143"/>
                <a:gd name="T3" fmla="*/ 95 h 201"/>
                <a:gd name="T4" fmla="*/ 71 w 143"/>
                <a:gd name="T5" fmla="*/ 95 h 201"/>
                <a:gd name="T6" fmla="*/ 71 w 143"/>
                <a:gd name="T7" fmla="*/ 107 h 201"/>
                <a:gd name="T8" fmla="*/ 12 w 143"/>
                <a:gd name="T9" fmla="*/ 107 h 201"/>
                <a:gd name="T10" fmla="*/ 12 w 143"/>
                <a:gd name="T11" fmla="*/ 188 h 201"/>
                <a:gd name="T12" fmla="*/ 130 w 143"/>
                <a:gd name="T13" fmla="*/ 12 h 201"/>
                <a:gd name="T14" fmla="*/ 80 w 143"/>
                <a:gd name="T15" fmla="*/ 13 h 201"/>
                <a:gd name="T16" fmla="*/ 80 w 143"/>
                <a:gd name="T17" fmla="*/ 1 h 201"/>
                <a:gd name="T18" fmla="*/ 136 w 143"/>
                <a:gd name="T19" fmla="*/ 0 h 201"/>
                <a:gd name="T20" fmla="*/ 143 w 143"/>
                <a:gd name="T21" fmla="*/ 0 h 201"/>
                <a:gd name="T22" fmla="*/ 142 w 143"/>
                <a:gd name="T23" fmla="*/ 6 h 201"/>
                <a:gd name="T24" fmla="*/ 115 w 143"/>
                <a:gd name="T25" fmla="*/ 147 h 201"/>
                <a:gd name="T26" fmla="*/ 7 w 143"/>
                <a:gd name="T27" fmla="*/ 200 h 201"/>
                <a:gd name="T28" fmla="*/ 0 w 143"/>
                <a:gd name="T2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3" h="201">
                  <a:moveTo>
                    <a:pt x="0" y="20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107" y="182"/>
                    <a:pt x="127" y="126"/>
                    <a:pt x="130" y="12"/>
                  </a:cubicBezTo>
                  <a:cubicBezTo>
                    <a:pt x="121" y="12"/>
                    <a:pt x="103" y="12"/>
                    <a:pt x="80" y="13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113" y="0"/>
                    <a:pt x="136" y="0"/>
                    <a:pt x="136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1" y="77"/>
                    <a:pt x="133" y="118"/>
                    <a:pt x="115" y="147"/>
                  </a:cubicBezTo>
                  <a:cubicBezTo>
                    <a:pt x="94" y="181"/>
                    <a:pt x="60" y="198"/>
                    <a:pt x="7" y="200"/>
                  </a:cubicBezTo>
                  <a:lnTo>
                    <a:pt x="0" y="201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1968" y="1280"/>
              <a:ext cx="592" cy="501"/>
            </a:xfrm>
            <a:custGeom>
              <a:avLst/>
              <a:gdLst>
                <a:gd name="T0" fmla="*/ 163 w 332"/>
                <a:gd name="T1" fmla="*/ 281 h 281"/>
                <a:gd name="T2" fmla="*/ 85 w 332"/>
                <a:gd name="T3" fmla="*/ 280 h 281"/>
                <a:gd name="T4" fmla="*/ 33 w 332"/>
                <a:gd name="T5" fmla="*/ 257 h 281"/>
                <a:gd name="T6" fmla="*/ 3 w 332"/>
                <a:gd name="T7" fmla="*/ 155 h 281"/>
                <a:gd name="T8" fmla="*/ 89 w 332"/>
                <a:gd name="T9" fmla="*/ 54 h 281"/>
                <a:gd name="T10" fmla="*/ 251 w 332"/>
                <a:gd name="T11" fmla="*/ 113 h 281"/>
                <a:gd name="T12" fmla="*/ 252 w 332"/>
                <a:gd name="T13" fmla="*/ 121 h 281"/>
                <a:gd name="T14" fmla="*/ 91 w 332"/>
                <a:gd name="T15" fmla="*/ 121 h 281"/>
                <a:gd name="T16" fmla="*/ 91 w 332"/>
                <a:gd name="T17" fmla="*/ 172 h 281"/>
                <a:gd name="T18" fmla="*/ 179 w 332"/>
                <a:gd name="T19" fmla="*/ 172 h 281"/>
                <a:gd name="T20" fmla="*/ 179 w 332"/>
                <a:gd name="T21" fmla="*/ 150 h 281"/>
                <a:gd name="T22" fmla="*/ 191 w 332"/>
                <a:gd name="T23" fmla="*/ 150 h 281"/>
                <a:gd name="T24" fmla="*/ 191 w 332"/>
                <a:gd name="T25" fmla="*/ 172 h 281"/>
                <a:gd name="T26" fmla="*/ 318 w 332"/>
                <a:gd name="T27" fmla="*/ 172 h 281"/>
                <a:gd name="T28" fmla="*/ 189 w 332"/>
                <a:gd name="T29" fmla="*/ 12 h 281"/>
                <a:gd name="T30" fmla="*/ 191 w 332"/>
                <a:gd name="T31" fmla="*/ 0 h 281"/>
                <a:gd name="T32" fmla="*/ 331 w 332"/>
                <a:gd name="T33" fmla="*/ 178 h 281"/>
                <a:gd name="T34" fmla="*/ 332 w 332"/>
                <a:gd name="T35" fmla="*/ 184 h 281"/>
                <a:gd name="T36" fmla="*/ 191 w 332"/>
                <a:gd name="T37" fmla="*/ 184 h 281"/>
                <a:gd name="T38" fmla="*/ 191 w 332"/>
                <a:gd name="T39" fmla="*/ 281 h 281"/>
                <a:gd name="T40" fmla="*/ 185 w 332"/>
                <a:gd name="T41" fmla="*/ 281 h 281"/>
                <a:gd name="T42" fmla="*/ 163 w 332"/>
                <a:gd name="T43" fmla="*/ 281 h 281"/>
                <a:gd name="T44" fmla="*/ 113 w 332"/>
                <a:gd name="T45" fmla="*/ 65 h 281"/>
                <a:gd name="T46" fmla="*/ 90 w 332"/>
                <a:gd name="T47" fmla="*/ 66 h 281"/>
                <a:gd name="T48" fmla="*/ 15 w 332"/>
                <a:gd name="T49" fmla="*/ 156 h 281"/>
                <a:gd name="T50" fmla="*/ 42 w 332"/>
                <a:gd name="T51" fmla="*/ 249 h 281"/>
                <a:gd name="T52" fmla="*/ 85 w 332"/>
                <a:gd name="T53" fmla="*/ 268 h 281"/>
                <a:gd name="T54" fmla="*/ 179 w 332"/>
                <a:gd name="T55" fmla="*/ 269 h 281"/>
                <a:gd name="T56" fmla="*/ 179 w 332"/>
                <a:gd name="T57" fmla="*/ 184 h 281"/>
                <a:gd name="T58" fmla="*/ 79 w 332"/>
                <a:gd name="T59" fmla="*/ 184 h 281"/>
                <a:gd name="T60" fmla="*/ 79 w 332"/>
                <a:gd name="T61" fmla="*/ 109 h 281"/>
                <a:gd name="T62" fmla="*/ 236 w 332"/>
                <a:gd name="T63" fmla="*/ 109 h 281"/>
                <a:gd name="T64" fmla="*/ 113 w 332"/>
                <a:gd name="T65" fmla="*/ 6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2" h="281">
                  <a:moveTo>
                    <a:pt x="163" y="281"/>
                  </a:moveTo>
                  <a:cubicBezTo>
                    <a:pt x="131" y="281"/>
                    <a:pt x="111" y="281"/>
                    <a:pt x="85" y="280"/>
                  </a:cubicBezTo>
                  <a:cubicBezTo>
                    <a:pt x="64" y="279"/>
                    <a:pt x="46" y="272"/>
                    <a:pt x="33" y="257"/>
                  </a:cubicBezTo>
                  <a:cubicBezTo>
                    <a:pt x="0" y="222"/>
                    <a:pt x="3" y="158"/>
                    <a:pt x="3" y="155"/>
                  </a:cubicBezTo>
                  <a:cubicBezTo>
                    <a:pt x="8" y="56"/>
                    <a:pt x="88" y="54"/>
                    <a:pt x="89" y="54"/>
                  </a:cubicBezTo>
                  <a:cubicBezTo>
                    <a:pt x="236" y="46"/>
                    <a:pt x="250" y="111"/>
                    <a:pt x="251" y="113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179" y="172"/>
                    <a:pt x="179" y="172"/>
                    <a:pt x="179" y="172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91" y="150"/>
                    <a:pt x="191" y="150"/>
                    <a:pt x="191" y="150"/>
                  </a:cubicBezTo>
                  <a:cubicBezTo>
                    <a:pt x="191" y="172"/>
                    <a:pt x="191" y="172"/>
                    <a:pt x="191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07" y="81"/>
                    <a:pt x="264" y="29"/>
                    <a:pt x="189" y="12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73" y="18"/>
                    <a:pt x="320" y="78"/>
                    <a:pt x="331" y="178"/>
                  </a:cubicBezTo>
                  <a:cubicBezTo>
                    <a:pt x="332" y="184"/>
                    <a:pt x="332" y="184"/>
                    <a:pt x="332" y="184"/>
                  </a:cubicBezTo>
                  <a:cubicBezTo>
                    <a:pt x="191" y="184"/>
                    <a:pt x="191" y="184"/>
                    <a:pt x="191" y="184"/>
                  </a:cubicBezTo>
                  <a:cubicBezTo>
                    <a:pt x="191" y="281"/>
                    <a:pt x="191" y="281"/>
                    <a:pt x="191" y="281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177" y="281"/>
                    <a:pt x="170" y="281"/>
                    <a:pt x="163" y="281"/>
                  </a:cubicBezTo>
                  <a:moveTo>
                    <a:pt x="113" y="65"/>
                  </a:moveTo>
                  <a:cubicBezTo>
                    <a:pt x="106" y="65"/>
                    <a:pt x="98" y="65"/>
                    <a:pt x="90" y="66"/>
                  </a:cubicBezTo>
                  <a:cubicBezTo>
                    <a:pt x="87" y="66"/>
                    <a:pt x="20" y="68"/>
                    <a:pt x="15" y="156"/>
                  </a:cubicBezTo>
                  <a:cubicBezTo>
                    <a:pt x="15" y="156"/>
                    <a:pt x="12" y="217"/>
                    <a:pt x="42" y="249"/>
                  </a:cubicBezTo>
                  <a:cubicBezTo>
                    <a:pt x="53" y="261"/>
                    <a:pt x="67" y="267"/>
                    <a:pt x="85" y="268"/>
                  </a:cubicBezTo>
                  <a:cubicBezTo>
                    <a:pt x="115" y="269"/>
                    <a:pt x="137" y="269"/>
                    <a:pt x="179" y="269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236" y="109"/>
                    <a:pt x="236" y="109"/>
                    <a:pt x="236" y="109"/>
                  </a:cubicBezTo>
                  <a:cubicBezTo>
                    <a:pt x="228" y="95"/>
                    <a:pt x="200" y="65"/>
                    <a:pt x="113" y="65"/>
                  </a:cubicBezTo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1784" y="1289"/>
              <a:ext cx="469" cy="1110"/>
            </a:xfrm>
            <a:custGeom>
              <a:avLst/>
              <a:gdLst>
                <a:gd name="T0" fmla="*/ 172 w 263"/>
                <a:gd name="T1" fmla="*/ 623 h 623"/>
                <a:gd name="T2" fmla="*/ 160 w 263"/>
                <a:gd name="T3" fmla="*/ 623 h 623"/>
                <a:gd name="T4" fmla="*/ 160 w 263"/>
                <a:gd name="T5" fmla="*/ 447 h 623"/>
                <a:gd name="T6" fmla="*/ 115 w 263"/>
                <a:gd name="T7" fmla="*/ 447 h 623"/>
                <a:gd name="T8" fmla="*/ 114 w 263"/>
                <a:gd name="T9" fmla="*/ 441 h 623"/>
                <a:gd name="T10" fmla="*/ 76 w 263"/>
                <a:gd name="T11" fmla="*/ 375 h 623"/>
                <a:gd name="T12" fmla="*/ 0 w 263"/>
                <a:gd name="T13" fmla="*/ 184 h 623"/>
                <a:gd name="T14" fmla="*/ 145 w 263"/>
                <a:gd name="T15" fmla="*/ 0 h 623"/>
                <a:gd name="T16" fmla="*/ 148 w 263"/>
                <a:gd name="T17" fmla="*/ 11 h 623"/>
                <a:gd name="T18" fmla="*/ 12 w 263"/>
                <a:gd name="T19" fmla="*/ 184 h 623"/>
                <a:gd name="T20" fmla="*/ 85 w 263"/>
                <a:gd name="T21" fmla="*/ 367 h 623"/>
                <a:gd name="T22" fmla="*/ 85 w 263"/>
                <a:gd name="T23" fmla="*/ 367 h 623"/>
                <a:gd name="T24" fmla="*/ 125 w 263"/>
                <a:gd name="T25" fmla="*/ 435 h 623"/>
                <a:gd name="T26" fmla="*/ 160 w 263"/>
                <a:gd name="T27" fmla="*/ 435 h 623"/>
                <a:gd name="T28" fmla="*/ 160 w 263"/>
                <a:gd name="T29" fmla="*/ 323 h 623"/>
                <a:gd name="T30" fmla="*/ 263 w 263"/>
                <a:gd name="T31" fmla="*/ 323 h 623"/>
                <a:gd name="T32" fmla="*/ 263 w 263"/>
                <a:gd name="T33" fmla="*/ 447 h 623"/>
                <a:gd name="T34" fmla="*/ 172 w 263"/>
                <a:gd name="T35" fmla="*/ 447 h 623"/>
                <a:gd name="T36" fmla="*/ 172 w 263"/>
                <a:gd name="T37" fmla="*/ 623 h 623"/>
                <a:gd name="T38" fmla="*/ 172 w 263"/>
                <a:gd name="T39" fmla="*/ 435 h 623"/>
                <a:gd name="T40" fmla="*/ 251 w 263"/>
                <a:gd name="T41" fmla="*/ 435 h 623"/>
                <a:gd name="T42" fmla="*/ 251 w 263"/>
                <a:gd name="T43" fmla="*/ 335 h 623"/>
                <a:gd name="T44" fmla="*/ 172 w 263"/>
                <a:gd name="T45" fmla="*/ 335 h 623"/>
                <a:gd name="T46" fmla="*/ 172 w 263"/>
                <a:gd name="T47" fmla="*/ 435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623">
                  <a:moveTo>
                    <a:pt x="172" y="623"/>
                  </a:moveTo>
                  <a:cubicBezTo>
                    <a:pt x="160" y="623"/>
                    <a:pt x="160" y="623"/>
                    <a:pt x="160" y="623"/>
                  </a:cubicBezTo>
                  <a:cubicBezTo>
                    <a:pt x="160" y="447"/>
                    <a:pt x="160" y="447"/>
                    <a:pt x="160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4" y="441"/>
                    <a:pt x="114" y="441"/>
                    <a:pt x="114" y="441"/>
                  </a:cubicBezTo>
                  <a:cubicBezTo>
                    <a:pt x="113" y="426"/>
                    <a:pt x="86" y="388"/>
                    <a:pt x="76" y="375"/>
                  </a:cubicBezTo>
                  <a:cubicBezTo>
                    <a:pt x="28" y="321"/>
                    <a:pt x="0" y="251"/>
                    <a:pt x="0" y="184"/>
                  </a:cubicBezTo>
                  <a:cubicBezTo>
                    <a:pt x="0" y="92"/>
                    <a:pt x="53" y="25"/>
                    <a:pt x="145" y="0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60" y="35"/>
                    <a:pt x="12" y="96"/>
                    <a:pt x="12" y="184"/>
                  </a:cubicBezTo>
                  <a:cubicBezTo>
                    <a:pt x="12" y="249"/>
                    <a:pt x="39" y="315"/>
                    <a:pt x="85" y="367"/>
                  </a:cubicBezTo>
                  <a:cubicBezTo>
                    <a:pt x="85" y="367"/>
                    <a:pt x="85" y="367"/>
                    <a:pt x="85" y="367"/>
                  </a:cubicBezTo>
                  <a:cubicBezTo>
                    <a:pt x="89" y="372"/>
                    <a:pt x="119" y="412"/>
                    <a:pt x="125" y="435"/>
                  </a:cubicBezTo>
                  <a:cubicBezTo>
                    <a:pt x="160" y="435"/>
                    <a:pt x="160" y="435"/>
                    <a:pt x="160" y="435"/>
                  </a:cubicBezTo>
                  <a:cubicBezTo>
                    <a:pt x="160" y="323"/>
                    <a:pt x="160" y="323"/>
                    <a:pt x="160" y="323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172" y="447"/>
                    <a:pt x="172" y="447"/>
                    <a:pt x="172" y="447"/>
                  </a:cubicBezTo>
                  <a:lnTo>
                    <a:pt x="172" y="623"/>
                  </a:lnTo>
                  <a:close/>
                  <a:moveTo>
                    <a:pt x="172" y="435"/>
                  </a:moveTo>
                  <a:cubicBezTo>
                    <a:pt x="251" y="435"/>
                    <a:pt x="251" y="435"/>
                    <a:pt x="251" y="435"/>
                  </a:cubicBezTo>
                  <a:cubicBezTo>
                    <a:pt x="251" y="335"/>
                    <a:pt x="251" y="335"/>
                    <a:pt x="251" y="335"/>
                  </a:cubicBezTo>
                  <a:cubicBezTo>
                    <a:pt x="172" y="335"/>
                    <a:pt x="172" y="335"/>
                    <a:pt x="172" y="335"/>
                  </a:cubicBezTo>
                  <a:lnTo>
                    <a:pt x="172" y="435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2164" y="1681"/>
              <a:ext cx="417" cy="22"/>
            </a:xfrm>
            <a:prstGeom prst="rect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1868" y="1626"/>
              <a:ext cx="212" cy="260"/>
            </a:xfrm>
            <a:custGeom>
              <a:avLst/>
              <a:gdLst>
                <a:gd name="T0" fmla="*/ 119 w 119"/>
                <a:gd name="T1" fmla="*/ 146 h 146"/>
                <a:gd name="T2" fmla="*/ 0 w 119"/>
                <a:gd name="T3" fmla="*/ 1 h 146"/>
                <a:gd name="T4" fmla="*/ 12 w 119"/>
                <a:gd name="T5" fmla="*/ 0 h 146"/>
                <a:gd name="T6" fmla="*/ 119 w 119"/>
                <a:gd name="T7" fmla="*/ 134 h 146"/>
                <a:gd name="T8" fmla="*/ 119 w 11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46">
                  <a:moveTo>
                    <a:pt x="119" y="146"/>
                  </a:moveTo>
                  <a:cubicBezTo>
                    <a:pt x="16" y="146"/>
                    <a:pt x="0" y="3"/>
                    <a:pt x="0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6" y="134"/>
                    <a:pt x="119" y="134"/>
                  </a:cubicBezTo>
                  <a:lnTo>
                    <a:pt x="119" y="146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Oval 16"/>
            <p:cNvSpPr>
              <a:spLocks noChangeArrowheads="1"/>
            </p:cNvSpPr>
            <p:nvPr/>
          </p:nvSpPr>
          <p:spPr bwMode="auto">
            <a:xfrm>
              <a:off x="2444" y="1507"/>
              <a:ext cx="50" cy="50"/>
            </a:xfrm>
            <a:prstGeom prst="ellipse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Oval 17"/>
            <p:cNvSpPr>
              <a:spLocks noChangeArrowheads="1"/>
            </p:cNvSpPr>
            <p:nvPr/>
          </p:nvSpPr>
          <p:spPr bwMode="auto">
            <a:xfrm>
              <a:off x="1850" y="1599"/>
              <a:ext cx="56" cy="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Oval 18"/>
            <p:cNvSpPr>
              <a:spLocks noChangeArrowheads="1"/>
            </p:cNvSpPr>
            <p:nvPr/>
          </p:nvSpPr>
          <p:spPr bwMode="auto">
            <a:xfrm>
              <a:off x="2052" y="1849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Oval 19"/>
            <p:cNvSpPr>
              <a:spLocks noChangeArrowheads="1"/>
            </p:cNvSpPr>
            <p:nvPr/>
          </p:nvSpPr>
          <p:spPr bwMode="auto">
            <a:xfrm>
              <a:off x="1979" y="2047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Oval 20"/>
            <p:cNvSpPr>
              <a:spLocks noChangeArrowheads="1"/>
            </p:cNvSpPr>
            <p:nvPr/>
          </p:nvSpPr>
          <p:spPr bwMode="auto">
            <a:xfrm>
              <a:off x="2399" y="1911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Oval 21"/>
            <p:cNvSpPr>
              <a:spLocks noChangeArrowheads="1"/>
            </p:cNvSpPr>
            <p:nvPr/>
          </p:nvSpPr>
          <p:spPr bwMode="auto">
            <a:xfrm>
              <a:off x="2552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Oval 22"/>
            <p:cNvSpPr>
              <a:spLocks noChangeArrowheads="1"/>
            </p:cNvSpPr>
            <p:nvPr/>
          </p:nvSpPr>
          <p:spPr bwMode="auto">
            <a:xfrm>
              <a:off x="2440" y="1740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Oval 23"/>
            <p:cNvSpPr>
              <a:spLocks noChangeArrowheads="1"/>
            </p:cNvSpPr>
            <p:nvPr/>
          </p:nvSpPr>
          <p:spPr bwMode="auto">
            <a:xfrm>
              <a:off x="2135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Oval 24"/>
            <p:cNvSpPr>
              <a:spLocks noChangeArrowheads="1"/>
            </p:cNvSpPr>
            <p:nvPr/>
          </p:nvSpPr>
          <p:spPr bwMode="auto">
            <a:xfrm>
              <a:off x="2266" y="1494"/>
              <a:ext cx="60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Oval 25"/>
            <p:cNvSpPr>
              <a:spLocks noChangeArrowheads="1"/>
            </p:cNvSpPr>
            <p:nvPr/>
          </p:nvSpPr>
          <p:spPr bwMode="auto">
            <a:xfrm>
              <a:off x="2469" y="1282"/>
              <a:ext cx="62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Oval 26"/>
            <p:cNvSpPr>
              <a:spLocks noChangeArrowheads="1"/>
            </p:cNvSpPr>
            <p:nvPr/>
          </p:nvSpPr>
          <p:spPr bwMode="auto">
            <a:xfrm>
              <a:off x="2269" y="1507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Oval 27"/>
            <p:cNvSpPr>
              <a:spLocks noChangeArrowheads="1"/>
            </p:cNvSpPr>
            <p:nvPr/>
          </p:nvSpPr>
          <p:spPr bwMode="auto">
            <a:xfrm>
              <a:off x="2269" y="1662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Oval 28"/>
            <p:cNvSpPr>
              <a:spLocks noChangeArrowheads="1"/>
            </p:cNvSpPr>
            <p:nvPr/>
          </p:nvSpPr>
          <p:spPr bwMode="auto">
            <a:xfrm>
              <a:off x="2184" y="129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Oval 29"/>
            <p:cNvSpPr>
              <a:spLocks noChangeArrowheads="1"/>
            </p:cNvSpPr>
            <p:nvPr/>
          </p:nvSpPr>
          <p:spPr bwMode="auto">
            <a:xfrm>
              <a:off x="1961" y="126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Oval 30"/>
            <p:cNvSpPr>
              <a:spLocks noChangeArrowheads="1"/>
            </p:cNvSpPr>
            <p:nvPr/>
          </p:nvSpPr>
          <p:spPr bwMode="auto">
            <a:xfrm>
              <a:off x="1752" y="1849"/>
              <a:ext cx="56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2845" y="1469"/>
              <a:ext cx="258" cy="260"/>
            </a:xfrm>
            <a:custGeom>
              <a:avLst/>
              <a:gdLst>
                <a:gd name="T0" fmla="*/ 145 w 145"/>
                <a:gd name="T1" fmla="*/ 109 h 146"/>
                <a:gd name="T2" fmla="*/ 108 w 145"/>
                <a:gd name="T3" fmla="*/ 146 h 146"/>
                <a:gd name="T4" fmla="*/ 37 w 145"/>
                <a:gd name="T5" fmla="*/ 146 h 146"/>
                <a:gd name="T6" fmla="*/ 0 w 145"/>
                <a:gd name="T7" fmla="*/ 109 h 146"/>
                <a:gd name="T8" fmla="*/ 0 w 145"/>
                <a:gd name="T9" fmla="*/ 38 h 146"/>
                <a:gd name="T10" fmla="*/ 37 w 145"/>
                <a:gd name="T11" fmla="*/ 0 h 146"/>
                <a:gd name="T12" fmla="*/ 108 w 145"/>
                <a:gd name="T13" fmla="*/ 0 h 146"/>
                <a:gd name="T14" fmla="*/ 145 w 145"/>
                <a:gd name="T15" fmla="*/ 38 h 146"/>
                <a:gd name="T16" fmla="*/ 145 w 145"/>
                <a:gd name="T17" fmla="*/ 10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46">
                  <a:moveTo>
                    <a:pt x="145" y="109"/>
                  </a:moveTo>
                  <a:cubicBezTo>
                    <a:pt x="145" y="129"/>
                    <a:pt x="128" y="146"/>
                    <a:pt x="108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16" y="146"/>
                    <a:pt x="0" y="129"/>
                    <a:pt x="0" y="10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28" y="0"/>
                    <a:pt x="145" y="17"/>
                    <a:pt x="145" y="38"/>
                  </a:cubicBezTo>
                  <a:lnTo>
                    <a:pt x="145" y="109"/>
                  </a:lnTo>
                  <a:close/>
                </a:path>
              </a:pathLst>
            </a:custGeom>
            <a:solidFill>
              <a:srgbClr val="509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2893" y="1535"/>
              <a:ext cx="162" cy="153"/>
            </a:xfrm>
            <a:custGeom>
              <a:avLst/>
              <a:gdLst>
                <a:gd name="T0" fmla="*/ 45 w 91"/>
                <a:gd name="T1" fmla="*/ 86 h 86"/>
                <a:gd name="T2" fmla="*/ 0 w 91"/>
                <a:gd name="T3" fmla="*/ 41 h 86"/>
                <a:gd name="T4" fmla="*/ 20 w 91"/>
                <a:gd name="T5" fmla="*/ 3 h 86"/>
                <a:gd name="T6" fmla="*/ 28 w 91"/>
                <a:gd name="T7" fmla="*/ 5 h 86"/>
                <a:gd name="T8" fmla="*/ 26 w 91"/>
                <a:gd name="T9" fmla="*/ 13 h 86"/>
                <a:gd name="T10" fmla="*/ 12 w 91"/>
                <a:gd name="T11" fmla="*/ 41 h 86"/>
                <a:gd name="T12" fmla="*/ 45 w 91"/>
                <a:gd name="T13" fmla="*/ 74 h 86"/>
                <a:gd name="T14" fmla="*/ 79 w 91"/>
                <a:gd name="T15" fmla="*/ 41 h 86"/>
                <a:gd name="T16" fmla="*/ 63 w 91"/>
                <a:gd name="T17" fmla="*/ 12 h 86"/>
                <a:gd name="T18" fmla="*/ 62 w 91"/>
                <a:gd name="T19" fmla="*/ 4 h 86"/>
                <a:gd name="T20" fmla="*/ 70 w 91"/>
                <a:gd name="T21" fmla="*/ 2 h 86"/>
                <a:gd name="T22" fmla="*/ 91 w 91"/>
                <a:gd name="T23" fmla="*/ 41 h 86"/>
                <a:gd name="T24" fmla="*/ 45 w 91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6">
                  <a:moveTo>
                    <a:pt x="45" y="86"/>
                  </a:moveTo>
                  <a:cubicBezTo>
                    <a:pt x="20" y="86"/>
                    <a:pt x="0" y="66"/>
                    <a:pt x="0" y="41"/>
                  </a:cubicBezTo>
                  <a:cubicBezTo>
                    <a:pt x="0" y="26"/>
                    <a:pt x="7" y="12"/>
                    <a:pt x="20" y="3"/>
                  </a:cubicBezTo>
                  <a:cubicBezTo>
                    <a:pt x="22" y="1"/>
                    <a:pt x="26" y="2"/>
                    <a:pt x="28" y="5"/>
                  </a:cubicBezTo>
                  <a:cubicBezTo>
                    <a:pt x="30" y="7"/>
                    <a:pt x="29" y="11"/>
                    <a:pt x="26" y="13"/>
                  </a:cubicBezTo>
                  <a:cubicBezTo>
                    <a:pt x="17" y="19"/>
                    <a:pt x="12" y="30"/>
                    <a:pt x="12" y="41"/>
                  </a:cubicBezTo>
                  <a:cubicBezTo>
                    <a:pt x="12" y="59"/>
                    <a:pt x="27" y="74"/>
                    <a:pt x="45" y="74"/>
                  </a:cubicBezTo>
                  <a:cubicBezTo>
                    <a:pt x="64" y="74"/>
                    <a:pt x="79" y="59"/>
                    <a:pt x="79" y="41"/>
                  </a:cubicBezTo>
                  <a:cubicBezTo>
                    <a:pt x="79" y="29"/>
                    <a:pt x="73" y="19"/>
                    <a:pt x="63" y="12"/>
                  </a:cubicBezTo>
                  <a:cubicBezTo>
                    <a:pt x="61" y="11"/>
                    <a:pt x="60" y="7"/>
                    <a:pt x="62" y="4"/>
                  </a:cubicBezTo>
                  <a:cubicBezTo>
                    <a:pt x="63" y="1"/>
                    <a:pt x="67" y="0"/>
                    <a:pt x="70" y="2"/>
                  </a:cubicBezTo>
                  <a:cubicBezTo>
                    <a:pt x="83" y="11"/>
                    <a:pt x="91" y="25"/>
                    <a:pt x="91" y="41"/>
                  </a:cubicBezTo>
                  <a:cubicBezTo>
                    <a:pt x="91" y="66"/>
                    <a:pt x="70" y="86"/>
                    <a:pt x="45" y="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2962" y="1498"/>
              <a:ext cx="22" cy="103"/>
            </a:xfrm>
            <a:custGeom>
              <a:avLst/>
              <a:gdLst>
                <a:gd name="T0" fmla="*/ 6 w 12"/>
                <a:gd name="T1" fmla="*/ 58 h 58"/>
                <a:gd name="T2" fmla="*/ 0 w 12"/>
                <a:gd name="T3" fmla="*/ 52 h 58"/>
                <a:gd name="T4" fmla="*/ 0 w 12"/>
                <a:gd name="T5" fmla="*/ 6 h 58"/>
                <a:gd name="T6" fmla="*/ 6 w 12"/>
                <a:gd name="T7" fmla="*/ 0 h 58"/>
                <a:gd name="T8" fmla="*/ 12 w 12"/>
                <a:gd name="T9" fmla="*/ 6 h 58"/>
                <a:gd name="T10" fmla="*/ 12 w 12"/>
                <a:gd name="T11" fmla="*/ 52 h 58"/>
                <a:gd name="T12" fmla="*/ 6 w 1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">
                  <a:moveTo>
                    <a:pt x="6" y="58"/>
                  </a:move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5"/>
                    <a:pt x="10" y="58"/>
                    <a:pt x="6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906" y="3126"/>
              <a:ext cx="2862" cy="677"/>
            </a:xfrm>
            <a:custGeom>
              <a:avLst/>
              <a:gdLst>
                <a:gd name="T0" fmla="*/ 1606 w 1606"/>
                <a:gd name="T1" fmla="*/ 307 h 380"/>
                <a:gd name="T2" fmla="*/ 1534 w 1606"/>
                <a:gd name="T3" fmla="*/ 380 h 380"/>
                <a:gd name="T4" fmla="*/ 72 w 1606"/>
                <a:gd name="T5" fmla="*/ 380 h 380"/>
                <a:gd name="T6" fmla="*/ 0 w 1606"/>
                <a:gd name="T7" fmla="*/ 307 h 380"/>
                <a:gd name="T8" fmla="*/ 0 w 1606"/>
                <a:gd name="T9" fmla="*/ 73 h 380"/>
                <a:gd name="T10" fmla="*/ 72 w 1606"/>
                <a:gd name="T11" fmla="*/ 0 h 380"/>
                <a:gd name="T12" fmla="*/ 1534 w 1606"/>
                <a:gd name="T13" fmla="*/ 0 h 380"/>
                <a:gd name="T14" fmla="*/ 1606 w 1606"/>
                <a:gd name="T15" fmla="*/ 73 h 380"/>
                <a:gd name="T16" fmla="*/ 1606 w 1606"/>
                <a:gd name="T17" fmla="*/ 30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6" h="380">
                  <a:moveTo>
                    <a:pt x="1606" y="307"/>
                  </a:moveTo>
                  <a:cubicBezTo>
                    <a:pt x="1606" y="347"/>
                    <a:pt x="1574" y="380"/>
                    <a:pt x="1534" y="380"/>
                  </a:cubicBezTo>
                  <a:cubicBezTo>
                    <a:pt x="72" y="380"/>
                    <a:pt x="72" y="380"/>
                    <a:pt x="72" y="380"/>
                  </a:cubicBezTo>
                  <a:cubicBezTo>
                    <a:pt x="32" y="380"/>
                    <a:pt x="0" y="347"/>
                    <a:pt x="0" y="30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3"/>
                    <a:pt x="32" y="0"/>
                    <a:pt x="72" y="0"/>
                  </a:cubicBezTo>
                  <a:cubicBezTo>
                    <a:pt x="1534" y="0"/>
                    <a:pt x="1534" y="0"/>
                    <a:pt x="1534" y="0"/>
                  </a:cubicBezTo>
                  <a:cubicBezTo>
                    <a:pt x="1574" y="0"/>
                    <a:pt x="1606" y="33"/>
                    <a:pt x="1606" y="73"/>
                  </a:cubicBezTo>
                  <a:cubicBezTo>
                    <a:pt x="1606" y="307"/>
                    <a:pt x="1606" y="307"/>
                    <a:pt x="1606" y="307"/>
                  </a:cubicBezTo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995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Freeform 36"/>
            <p:cNvSpPr>
              <a:spLocks/>
            </p:cNvSpPr>
            <p:nvPr/>
          </p:nvSpPr>
          <p:spPr bwMode="auto">
            <a:xfrm>
              <a:off x="1155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Freeform 37"/>
            <p:cNvSpPr>
              <a:spLocks/>
            </p:cNvSpPr>
            <p:nvPr/>
          </p:nvSpPr>
          <p:spPr bwMode="auto">
            <a:xfrm>
              <a:off x="1314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Freeform 38"/>
            <p:cNvSpPr>
              <a:spLocks/>
            </p:cNvSpPr>
            <p:nvPr/>
          </p:nvSpPr>
          <p:spPr bwMode="auto">
            <a:xfrm>
              <a:off x="1474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1633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Freeform 40"/>
            <p:cNvSpPr>
              <a:spLocks/>
            </p:cNvSpPr>
            <p:nvPr/>
          </p:nvSpPr>
          <p:spPr bwMode="auto">
            <a:xfrm>
              <a:off x="1793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Freeform 41"/>
            <p:cNvSpPr>
              <a:spLocks/>
            </p:cNvSpPr>
            <p:nvPr/>
          </p:nvSpPr>
          <p:spPr bwMode="auto">
            <a:xfrm>
              <a:off x="1954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2112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Freeform 43"/>
            <p:cNvSpPr>
              <a:spLocks/>
            </p:cNvSpPr>
            <p:nvPr/>
          </p:nvSpPr>
          <p:spPr bwMode="auto">
            <a:xfrm>
              <a:off x="2273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Freeform 44"/>
            <p:cNvSpPr>
              <a:spLocks/>
            </p:cNvSpPr>
            <p:nvPr/>
          </p:nvSpPr>
          <p:spPr bwMode="auto">
            <a:xfrm>
              <a:off x="243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Freeform 45"/>
            <p:cNvSpPr>
              <a:spLocks/>
            </p:cNvSpPr>
            <p:nvPr/>
          </p:nvSpPr>
          <p:spPr bwMode="auto">
            <a:xfrm>
              <a:off x="2592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  <a:gd name="T16" fmla="*/ 72 w 72"/>
                <a:gd name="T17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Freeform 46"/>
            <p:cNvSpPr>
              <a:spLocks/>
            </p:cNvSpPr>
            <p:nvPr/>
          </p:nvSpPr>
          <p:spPr bwMode="auto">
            <a:xfrm>
              <a:off x="291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3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3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Freeform 47"/>
            <p:cNvSpPr>
              <a:spLocks/>
            </p:cNvSpPr>
            <p:nvPr/>
          </p:nvSpPr>
          <p:spPr bwMode="auto">
            <a:xfrm>
              <a:off x="3071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Freeform 48"/>
            <p:cNvSpPr>
              <a:spLocks/>
            </p:cNvSpPr>
            <p:nvPr/>
          </p:nvSpPr>
          <p:spPr bwMode="auto">
            <a:xfrm>
              <a:off x="3230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Freeform 49"/>
            <p:cNvSpPr>
              <a:spLocks/>
            </p:cNvSpPr>
            <p:nvPr/>
          </p:nvSpPr>
          <p:spPr bwMode="auto">
            <a:xfrm>
              <a:off x="3390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Freeform 50"/>
            <p:cNvSpPr>
              <a:spLocks/>
            </p:cNvSpPr>
            <p:nvPr/>
          </p:nvSpPr>
          <p:spPr bwMode="auto">
            <a:xfrm>
              <a:off x="3549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50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50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5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Freeform 51"/>
            <p:cNvSpPr>
              <a:spLocks/>
            </p:cNvSpPr>
            <p:nvPr/>
          </p:nvSpPr>
          <p:spPr bwMode="auto">
            <a:xfrm>
              <a:off x="995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7" name="Freeform 52"/>
            <p:cNvSpPr>
              <a:spLocks/>
            </p:cNvSpPr>
            <p:nvPr/>
          </p:nvSpPr>
          <p:spPr bwMode="auto">
            <a:xfrm>
              <a:off x="1155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Freeform 53"/>
            <p:cNvSpPr>
              <a:spLocks/>
            </p:cNvSpPr>
            <p:nvPr/>
          </p:nvSpPr>
          <p:spPr bwMode="auto">
            <a:xfrm>
              <a:off x="1314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Freeform 54"/>
            <p:cNvSpPr>
              <a:spLocks/>
            </p:cNvSpPr>
            <p:nvPr/>
          </p:nvSpPr>
          <p:spPr bwMode="auto">
            <a:xfrm>
              <a:off x="1474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Freeform 55"/>
            <p:cNvSpPr>
              <a:spLocks/>
            </p:cNvSpPr>
            <p:nvPr/>
          </p:nvSpPr>
          <p:spPr bwMode="auto">
            <a:xfrm>
              <a:off x="1633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Freeform 56"/>
            <p:cNvSpPr>
              <a:spLocks/>
            </p:cNvSpPr>
            <p:nvPr/>
          </p:nvSpPr>
          <p:spPr bwMode="auto">
            <a:xfrm>
              <a:off x="1793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Freeform 57"/>
            <p:cNvSpPr>
              <a:spLocks/>
            </p:cNvSpPr>
            <p:nvPr/>
          </p:nvSpPr>
          <p:spPr bwMode="auto">
            <a:xfrm>
              <a:off x="1954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Freeform 58"/>
            <p:cNvSpPr>
              <a:spLocks/>
            </p:cNvSpPr>
            <p:nvPr/>
          </p:nvSpPr>
          <p:spPr bwMode="auto">
            <a:xfrm>
              <a:off x="2112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Freeform 59"/>
            <p:cNvSpPr>
              <a:spLocks/>
            </p:cNvSpPr>
            <p:nvPr/>
          </p:nvSpPr>
          <p:spPr bwMode="auto">
            <a:xfrm>
              <a:off x="2273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Freeform 60"/>
            <p:cNvSpPr>
              <a:spLocks/>
            </p:cNvSpPr>
            <p:nvPr/>
          </p:nvSpPr>
          <p:spPr bwMode="auto">
            <a:xfrm>
              <a:off x="243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Freeform 61"/>
            <p:cNvSpPr>
              <a:spLocks/>
            </p:cNvSpPr>
            <p:nvPr/>
          </p:nvSpPr>
          <p:spPr bwMode="auto">
            <a:xfrm>
              <a:off x="291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Freeform 62"/>
            <p:cNvSpPr>
              <a:spLocks/>
            </p:cNvSpPr>
            <p:nvPr/>
          </p:nvSpPr>
          <p:spPr bwMode="auto">
            <a:xfrm>
              <a:off x="3071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Freeform 63"/>
            <p:cNvSpPr>
              <a:spLocks/>
            </p:cNvSpPr>
            <p:nvPr/>
          </p:nvSpPr>
          <p:spPr bwMode="auto">
            <a:xfrm>
              <a:off x="3230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9" name="Freeform 64"/>
            <p:cNvSpPr>
              <a:spLocks/>
            </p:cNvSpPr>
            <p:nvPr/>
          </p:nvSpPr>
          <p:spPr bwMode="auto">
            <a:xfrm>
              <a:off x="3390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3549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Freeform 66"/>
            <p:cNvSpPr>
              <a:spLocks/>
            </p:cNvSpPr>
            <p:nvPr/>
          </p:nvSpPr>
          <p:spPr bwMode="auto">
            <a:xfrm>
              <a:off x="995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4" name="Freeform 67"/>
            <p:cNvSpPr>
              <a:spLocks/>
            </p:cNvSpPr>
            <p:nvPr/>
          </p:nvSpPr>
          <p:spPr bwMode="auto">
            <a:xfrm>
              <a:off x="1155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Freeform 68"/>
            <p:cNvSpPr>
              <a:spLocks/>
            </p:cNvSpPr>
            <p:nvPr/>
          </p:nvSpPr>
          <p:spPr bwMode="auto">
            <a:xfrm>
              <a:off x="1314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8" name="Freeform 69"/>
            <p:cNvSpPr>
              <a:spLocks/>
            </p:cNvSpPr>
            <p:nvPr/>
          </p:nvSpPr>
          <p:spPr bwMode="auto">
            <a:xfrm>
              <a:off x="1474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" name="Freeform 70"/>
            <p:cNvSpPr>
              <a:spLocks/>
            </p:cNvSpPr>
            <p:nvPr/>
          </p:nvSpPr>
          <p:spPr bwMode="auto">
            <a:xfrm>
              <a:off x="1633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3" name="Freeform 71"/>
            <p:cNvSpPr>
              <a:spLocks/>
            </p:cNvSpPr>
            <p:nvPr/>
          </p:nvSpPr>
          <p:spPr bwMode="auto">
            <a:xfrm>
              <a:off x="1793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4" name="Freeform 72"/>
            <p:cNvSpPr>
              <a:spLocks/>
            </p:cNvSpPr>
            <p:nvPr/>
          </p:nvSpPr>
          <p:spPr bwMode="auto">
            <a:xfrm>
              <a:off x="1954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7" name="Freeform 73"/>
            <p:cNvSpPr>
              <a:spLocks/>
            </p:cNvSpPr>
            <p:nvPr/>
          </p:nvSpPr>
          <p:spPr bwMode="auto">
            <a:xfrm>
              <a:off x="2112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9" name="Freeform 74"/>
            <p:cNvSpPr>
              <a:spLocks/>
            </p:cNvSpPr>
            <p:nvPr/>
          </p:nvSpPr>
          <p:spPr bwMode="auto">
            <a:xfrm>
              <a:off x="2273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9" name="Freeform 75"/>
            <p:cNvSpPr>
              <a:spLocks/>
            </p:cNvSpPr>
            <p:nvPr/>
          </p:nvSpPr>
          <p:spPr bwMode="auto">
            <a:xfrm>
              <a:off x="2431" y="3299"/>
              <a:ext cx="289" cy="287"/>
            </a:xfrm>
            <a:custGeom>
              <a:avLst/>
              <a:gdLst>
                <a:gd name="T0" fmla="*/ 139 w 162"/>
                <a:gd name="T1" fmla="*/ 0 h 161"/>
                <a:gd name="T2" fmla="*/ 113 w 162"/>
                <a:gd name="T3" fmla="*/ 0 h 161"/>
                <a:gd name="T4" fmla="*/ 90 w 162"/>
                <a:gd name="T5" fmla="*/ 23 h 161"/>
                <a:gd name="T6" fmla="*/ 90 w 162"/>
                <a:gd name="T7" fmla="*/ 89 h 161"/>
                <a:gd name="T8" fmla="*/ 24 w 162"/>
                <a:gd name="T9" fmla="*/ 89 h 161"/>
                <a:gd name="T10" fmla="*/ 0 w 162"/>
                <a:gd name="T11" fmla="*/ 112 h 161"/>
                <a:gd name="T12" fmla="*/ 0 w 162"/>
                <a:gd name="T13" fmla="*/ 138 h 161"/>
                <a:gd name="T14" fmla="*/ 24 w 162"/>
                <a:gd name="T15" fmla="*/ 161 h 161"/>
                <a:gd name="T16" fmla="*/ 113 w 162"/>
                <a:gd name="T17" fmla="*/ 161 h 161"/>
                <a:gd name="T18" fmla="*/ 114 w 162"/>
                <a:gd name="T19" fmla="*/ 161 h 161"/>
                <a:gd name="T20" fmla="*/ 139 w 162"/>
                <a:gd name="T21" fmla="*/ 161 h 161"/>
                <a:gd name="T22" fmla="*/ 162 w 162"/>
                <a:gd name="T23" fmla="*/ 138 h 161"/>
                <a:gd name="T24" fmla="*/ 162 w 162"/>
                <a:gd name="T25" fmla="*/ 113 h 161"/>
                <a:gd name="T26" fmla="*/ 162 w 162"/>
                <a:gd name="T27" fmla="*/ 112 h 161"/>
                <a:gd name="T28" fmla="*/ 162 w 162"/>
                <a:gd name="T29" fmla="*/ 23 h 161"/>
                <a:gd name="T30" fmla="*/ 139 w 162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61">
                  <a:moveTo>
                    <a:pt x="139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0" y="0"/>
                    <a:pt x="90" y="10"/>
                    <a:pt x="90" y="2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11" y="89"/>
                    <a:pt x="0" y="99"/>
                    <a:pt x="0" y="11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1"/>
                    <a:pt x="11" y="161"/>
                    <a:pt x="24" y="161"/>
                  </a:cubicBezTo>
                  <a:cubicBezTo>
                    <a:pt x="113" y="161"/>
                    <a:pt x="113" y="161"/>
                    <a:pt x="113" y="161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52" y="161"/>
                    <a:pt x="162" y="151"/>
                    <a:pt x="162" y="138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2" y="10"/>
                    <a:pt x="152" y="0"/>
                    <a:pt x="1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0" name="Freeform 76"/>
            <p:cNvSpPr>
              <a:spLocks/>
            </p:cNvSpPr>
            <p:nvPr/>
          </p:nvSpPr>
          <p:spPr bwMode="auto">
            <a:xfrm>
              <a:off x="2911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Freeform 77"/>
            <p:cNvSpPr>
              <a:spLocks/>
            </p:cNvSpPr>
            <p:nvPr/>
          </p:nvSpPr>
          <p:spPr bwMode="auto">
            <a:xfrm>
              <a:off x="3071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2" name="Freeform 78"/>
            <p:cNvSpPr>
              <a:spLocks/>
            </p:cNvSpPr>
            <p:nvPr/>
          </p:nvSpPr>
          <p:spPr bwMode="auto">
            <a:xfrm>
              <a:off x="3230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3" name="Freeform 79"/>
            <p:cNvSpPr>
              <a:spLocks/>
            </p:cNvSpPr>
            <p:nvPr/>
          </p:nvSpPr>
          <p:spPr bwMode="auto">
            <a:xfrm>
              <a:off x="3390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4" name="Freeform 80"/>
            <p:cNvSpPr>
              <a:spLocks/>
            </p:cNvSpPr>
            <p:nvPr/>
          </p:nvSpPr>
          <p:spPr bwMode="auto">
            <a:xfrm>
              <a:off x="3549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5" name="Freeform 81"/>
            <p:cNvSpPr>
              <a:spLocks/>
            </p:cNvSpPr>
            <p:nvPr/>
          </p:nvSpPr>
          <p:spPr bwMode="auto">
            <a:xfrm>
              <a:off x="995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6" name="Freeform 82"/>
            <p:cNvSpPr>
              <a:spLocks/>
            </p:cNvSpPr>
            <p:nvPr/>
          </p:nvSpPr>
          <p:spPr bwMode="auto">
            <a:xfrm>
              <a:off x="1155" y="3616"/>
              <a:ext cx="129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Freeform 83"/>
            <p:cNvSpPr>
              <a:spLocks/>
            </p:cNvSpPr>
            <p:nvPr/>
          </p:nvSpPr>
          <p:spPr bwMode="auto">
            <a:xfrm>
              <a:off x="1314" y="3616"/>
              <a:ext cx="1087" cy="129"/>
            </a:xfrm>
            <a:custGeom>
              <a:avLst/>
              <a:gdLst>
                <a:gd name="T0" fmla="*/ 587 w 610"/>
                <a:gd name="T1" fmla="*/ 0 h 72"/>
                <a:gd name="T2" fmla="*/ 562 w 610"/>
                <a:gd name="T3" fmla="*/ 0 h 72"/>
                <a:gd name="T4" fmla="*/ 561 w 610"/>
                <a:gd name="T5" fmla="*/ 0 h 72"/>
                <a:gd name="T6" fmla="*/ 24 w 610"/>
                <a:gd name="T7" fmla="*/ 0 h 72"/>
                <a:gd name="T8" fmla="*/ 0 w 610"/>
                <a:gd name="T9" fmla="*/ 23 h 72"/>
                <a:gd name="T10" fmla="*/ 0 w 610"/>
                <a:gd name="T11" fmla="*/ 49 h 72"/>
                <a:gd name="T12" fmla="*/ 24 w 610"/>
                <a:gd name="T13" fmla="*/ 72 h 72"/>
                <a:gd name="T14" fmla="*/ 561 w 610"/>
                <a:gd name="T15" fmla="*/ 72 h 72"/>
                <a:gd name="T16" fmla="*/ 562 w 610"/>
                <a:gd name="T17" fmla="*/ 72 h 72"/>
                <a:gd name="T18" fmla="*/ 587 w 610"/>
                <a:gd name="T19" fmla="*/ 72 h 72"/>
                <a:gd name="T20" fmla="*/ 610 w 610"/>
                <a:gd name="T21" fmla="*/ 49 h 72"/>
                <a:gd name="T22" fmla="*/ 610 w 610"/>
                <a:gd name="T23" fmla="*/ 23 h 72"/>
                <a:gd name="T24" fmla="*/ 587 w 610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0" h="72">
                  <a:moveTo>
                    <a:pt x="587" y="0"/>
                  </a:moveTo>
                  <a:cubicBezTo>
                    <a:pt x="562" y="0"/>
                    <a:pt x="562" y="0"/>
                    <a:pt x="562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561" y="72"/>
                    <a:pt x="561" y="72"/>
                    <a:pt x="561" y="72"/>
                  </a:cubicBezTo>
                  <a:cubicBezTo>
                    <a:pt x="562" y="72"/>
                    <a:pt x="562" y="72"/>
                    <a:pt x="562" y="72"/>
                  </a:cubicBezTo>
                  <a:cubicBezTo>
                    <a:pt x="587" y="72"/>
                    <a:pt x="587" y="72"/>
                    <a:pt x="587" y="72"/>
                  </a:cubicBezTo>
                  <a:cubicBezTo>
                    <a:pt x="600" y="72"/>
                    <a:pt x="610" y="62"/>
                    <a:pt x="610" y="49"/>
                  </a:cubicBezTo>
                  <a:cubicBezTo>
                    <a:pt x="610" y="23"/>
                    <a:pt x="610" y="23"/>
                    <a:pt x="610" y="23"/>
                  </a:cubicBezTo>
                  <a:cubicBezTo>
                    <a:pt x="610" y="10"/>
                    <a:pt x="600" y="0"/>
                    <a:pt x="5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8" name="Freeform 84"/>
            <p:cNvSpPr>
              <a:spLocks/>
            </p:cNvSpPr>
            <p:nvPr/>
          </p:nvSpPr>
          <p:spPr bwMode="auto">
            <a:xfrm>
              <a:off x="243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Freeform 85"/>
            <p:cNvSpPr>
              <a:spLocks/>
            </p:cNvSpPr>
            <p:nvPr/>
          </p:nvSpPr>
          <p:spPr bwMode="auto">
            <a:xfrm>
              <a:off x="2592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0" name="Freeform 86"/>
            <p:cNvSpPr>
              <a:spLocks/>
            </p:cNvSpPr>
            <p:nvPr/>
          </p:nvSpPr>
          <p:spPr bwMode="auto">
            <a:xfrm>
              <a:off x="291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1" name="Freeform 87"/>
            <p:cNvSpPr>
              <a:spLocks/>
            </p:cNvSpPr>
            <p:nvPr/>
          </p:nvSpPr>
          <p:spPr bwMode="auto">
            <a:xfrm>
              <a:off x="3071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2" name="Freeform 88"/>
            <p:cNvSpPr>
              <a:spLocks/>
            </p:cNvSpPr>
            <p:nvPr/>
          </p:nvSpPr>
          <p:spPr bwMode="auto">
            <a:xfrm>
              <a:off x="3230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3" name="Freeform 89"/>
            <p:cNvSpPr>
              <a:spLocks/>
            </p:cNvSpPr>
            <p:nvPr/>
          </p:nvSpPr>
          <p:spPr bwMode="auto">
            <a:xfrm>
              <a:off x="3390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4" name="Freeform 90"/>
            <p:cNvSpPr>
              <a:spLocks/>
            </p:cNvSpPr>
            <p:nvPr/>
          </p:nvSpPr>
          <p:spPr bwMode="auto">
            <a:xfrm>
              <a:off x="3549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5" name="Freeform 91"/>
            <p:cNvSpPr>
              <a:spLocks noEditPoints="1"/>
            </p:cNvSpPr>
            <p:nvPr/>
          </p:nvSpPr>
          <p:spPr bwMode="auto">
            <a:xfrm>
              <a:off x="1043" y="2613"/>
              <a:ext cx="948" cy="1386"/>
            </a:xfrm>
            <a:custGeom>
              <a:avLst/>
              <a:gdLst>
                <a:gd name="T0" fmla="*/ 514 w 532"/>
                <a:gd name="T1" fmla="*/ 181 h 778"/>
                <a:gd name="T2" fmla="*/ 464 w 532"/>
                <a:gd name="T3" fmla="*/ 199 h 778"/>
                <a:gd name="T4" fmla="*/ 459 w 532"/>
                <a:gd name="T5" fmla="*/ 284 h 778"/>
                <a:gd name="T6" fmla="*/ 416 w 532"/>
                <a:gd name="T7" fmla="*/ 324 h 778"/>
                <a:gd name="T8" fmla="*/ 351 w 532"/>
                <a:gd name="T9" fmla="*/ 338 h 778"/>
                <a:gd name="T10" fmla="*/ 347 w 532"/>
                <a:gd name="T11" fmla="*/ 251 h 778"/>
                <a:gd name="T12" fmla="*/ 347 w 532"/>
                <a:gd name="T13" fmla="*/ 148 h 778"/>
                <a:gd name="T14" fmla="*/ 384 w 532"/>
                <a:gd name="T15" fmla="*/ 43 h 778"/>
                <a:gd name="T16" fmla="*/ 366 w 532"/>
                <a:gd name="T17" fmla="*/ 6 h 778"/>
                <a:gd name="T18" fmla="*/ 328 w 532"/>
                <a:gd name="T19" fmla="*/ 24 h 778"/>
                <a:gd name="T20" fmla="*/ 287 w 532"/>
                <a:gd name="T21" fmla="*/ 138 h 778"/>
                <a:gd name="T22" fmla="*/ 287 w 532"/>
                <a:gd name="T23" fmla="*/ 229 h 778"/>
                <a:gd name="T24" fmla="*/ 278 w 532"/>
                <a:gd name="T25" fmla="*/ 230 h 778"/>
                <a:gd name="T26" fmla="*/ 272 w 532"/>
                <a:gd name="T27" fmla="*/ 129 h 778"/>
                <a:gd name="T28" fmla="*/ 294 w 532"/>
                <a:gd name="T29" fmla="*/ 68 h 778"/>
                <a:gd name="T30" fmla="*/ 276 w 532"/>
                <a:gd name="T31" fmla="*/ 30 h 778"/>
                <a:gd name="T32" fmla="*/ 238 w 532"/>
                <a:gd name="T33" fmla="*/ 48 h 778"/>
                <a:gd name="T34" fmla="*/ 211 w 532"/>
                <a:gd name="T35" fmla="*/ 121 h 778"/>
                <a:gd name="T36" fmla="*/ 218 w 532"/>
                <a:gd name="T37" fmla="*/ 235 h 778"/>
                <a:gd name="T38" fmla="*/ 201 w 532"/>
                <a:gd name="T39" fmla="*/ 236 h 778"/>
                <a:gd name="T40" fmla="*/ 187 w 532"/>
                <a:gd name="T41" fmla="*/ 155 h 778"/>
                <a:gd name="T42" fmla="*/ 204 w 532"/>
                <a:gd name="T43" fmla="*/ 105 h 778"/>
                <a:gd name="T44" fmla="*/ 185 w 532"/>
                <a:gd name="T45" fmla="*/ 68 h 778"/>
                <a:gd name="T46" fmla="*/ 147 w 532"/>
                <a:gd name="T47" fmla="*/ 87 h 778"/>
                <a:gd name="T48" fmla="*/ 142 w 532"/>
                <a:gd name="T49" fmla="*/ 101 h 778"/>
                <a:gd name="T50" fmla="*/ 119 w 532"/>
                <a:gd name="T51" fmla="*/ 99 h 778"/>
                <a:gd name="T52" fmla="*/ 86 w 532"/>
                <a:gd name="T53" fmla="*/ 110 h 778"/>
                <a:gd name="T54" fmla="*/ 40 w 532"/>
                <a:gd name="T55" fmla="*/ 182 h 778"/>
                <a:gd name="T56" fmla="*/ 61 w 532"/>
                <a:gd name="T57" fmla="*/ 271 h 778"/>
                <a:gd name="T58" fmla="*/ 87 w 532"/>
                <a:gd name="T59" fmla="*/ 524 h 778"/>
                <a:gd name="T60" fmla="*/ 0 w 532"/>
                <a:gd name="T61" fmla="*/ 778 h 778"/>
                <a:gd name="T62" fmla="*/ 205 w 532"/>
                <a:gd name="T63" fmla="*/ 778 h 778"/>
                <a:gd name="T64" fmla="*/ 291 w 532"/>
                <a:gd name="T65" fmla="*/ 549 h 778"/>
                <a:gd name="T66" fmla="*/ 490 w 532"/>
                <a:gd name="T67" fmla="*/ 385 h 778"/>
                <a:gd name="T68" fmla="*/ 532 w 532"/>
                <a:gd name="T69" fmla="*/ 274 h 778"/>
                <a:gd name="T70" fmla="*/ 514 w 532"/>
                <a:gd name="T71" fmla="*/ 181 h 778"/>
                <a:gd name="T72" fmla="*/ 125 w 532"/>
                <a:gd name="T73" fmla="*/ 159 h 778"/>
                <a:gd name="T74" fmla="*/ 127 w 532"/>
                <a:gd name="T75" fmla="*/ 159 h 778"/>
                <a:gd name="T76" fmla="*/ 141 w 532"/>
                <a:gd name="T77" fmla="*/ 241 h 778"/>
                <a:gd name="T78" fmla="*/ 116 w 532"/>
                <a:gd name="T79" fmla="*/ 243 h 778"/>
                <a:gd name="T80" fmla="*/ 104 w 532"/>
                <a:gd name="T81" fmla="*/ 193 h 778"/>
                <a:gd name="T82" fmla="*/ 125 w 532"/>
                <a:gd name="T83" fmla="*/ 159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514" y="181"/>
                  </a:moveTo>
                  <a:cubicBezTo>
                    <a:pt x="514" y="181"/>
                    <a:pt x="473" y="171"/>
                    <a:pt x="464" y="199"/>
                  </a:cubicBezTo>
                  <a:cubicBezTo>
                    <a:pt x="451" y="237"/>
                    <a:pt x="477" y="224"/>
                    <a:pt x="459" y="284"/>
                  </a:cubicBezTo>
                  <a:cubicBezTo>
                    <a:pt x="416" y="324"/>
                    <a:pt x="416" y="324"/>
                    <a:pt x="416" y="324"/>
                  </a:cubicBezTo>
                  <a:cubicBezTo>
                    <a:pt x="351" y="338"/>
                    <a:pt x="351" y="338"/>
                    <a:pt x="351" y="338"/>
                  </a:cubicBezTo>
                  <a:cubicBezTo>
                    <a:pt x="347" y="251"/>
                    <a:pt x="347" y="251"/>
                    <a:pt x="347" y="251"/>
                  </a:cubicBezTo>
                  <a:cubicBezTo>
                    <a:pt x="347" y="148"/>
                    <a:pt x="347" y="148"/>
                    <a:pt x="347" y="148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90" y="28"/>
                    <a:pt x="381" y="11"/>
                    <a:pt x="366" y="6"/>
                  </a:cubicBezTo>
                  <a:cubicBezTo>
                    <a:pt x="350" y="0"/>
                    <a:pt x="333" y="8"/>
                    <a:pt x="328" y="24"/>
                  </a:cubicBezTo>
                  <a:cubicBezTo>
                    <a:pt x="287" y="138"/>
                    <a:pt x="287" y="138"/>
                    <a:pt x="287" y="138"/>
                  </a:cubicBezTo>
                  <a:cubicBezTo>
                    <a:pt x="287" y="229"/>
                    <a:pt x="287" y="229"/>
                    <a:pt x="287" y="229"/>
                  </a:cubicBezTo>
                  <a:cubicBezTo>
                    <a:pt x="278" y="230"/>
                    <a:pt x="278" y="230"/>
                    <a:pt x="278" y="230"/>
                  </a:cubicBezTo>
                  <a:cubicBezTo>
                    <a:pt x="272" y="129"/>
                    <a:pt x="272" y="129"/>
                    <a:pt x="272" y="129"/>
                  </a:cubicBezTo>
                  <a:cubicBezTo>
                    <a:pt x="294" y="68"/>
                    <a:pt x="294" y="68"/>
                    <a:pt x="294" y="68"/>
                  </a:cubicBezTo>
                  <a:cubicBezTo>
                    <a:pt x="300" y="53"/>
                    <a:pt x="292" y="36"/>
                    <a:pt x="276" y="30"/>
                  </a:cubicBezTo>
                  <a:cubicBezTo>
                    <a:pt x="261" y="25"/>
                    <a:pt x="244" y="33"/>
                    <a:pt x="238" y="48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18" y="235"/>
                    <a:pt x="218" y="235"/>
                    <a:pt x="218" y="235"/>
                  </a:cubicBezTo>
                  <a:cubicBezTo>
                    <a:pt x="201" y="236"/>
                    <a:pt x="201" y="236"/>
                    <a:pt x="201" y="236"/>
                  </a:cubicBezTo>
                  <a:cubicBezTo>
                    <a:pt x="187" y="155"/>
                    <a:pt x="187" y="155"/>
                    <a:pt x="187" y="155"/>
                  </a:cubicBezTo>
                  <a:cubicBezTo>
                    <a:pt x="204" y="105"/>
                    <a:pt x="204" y="105"/>
                    <a:pt x="204" y="105"/>
                  </a:cubicBezTo>
                  <a:cubicBezTo>
                    <a:pt x="209" y="90"/>
                    <a:pt x="201" y="73"/>
                    <a:pt x="185" y="68"/>
                  </a:cubicBezTo>
                  <a:cubicBezTo>
                    <a:pt x="170" y="63"/>
                    <a:pt x="153" y="71"/>
                    <a:pt x="147" y="87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35" y="97"/>
                    <a:pt x="127" y="96"/>
                    <a:pt x="119" y="99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57" y="326"/>
                    <a:pt x="53" y="466"/>
                    <a:pt x="87" y="524"/>
                  </a:cubicBezTo>
                  <a:cubicBezTo>
                    <a:pt x="0" y="778"/>
                    <a:pt x="0" y="778"/>
                    <a:pt x="0" y="778"/>
                  </a:cubicBezTo>
                  <a:cubicBezTo>
                    <a:pt x="205" y="778"/>
                    <a:pt x="205" y="778"/>
                    <a:pt x="205" y="778"/>
                  </a:cubicBezTo>
                  <a:cubicBezTo>
                    <a:pt x="291" y="549"/>
                    <a:pt x="291" y="549"/>
                    <a:pt x="291" y="549"/>
                  </a:cubicBezTo>
                  <a:cubicBezTo>
                    <a:pt x="490" y="385"/>
                    <a:pt x="490" y="385"/>
                    <a:pt x="490" y="385"/>
                  </a:cubicBezTo>
                  <a:cubicBezTo>
                    <a:pt x="532" y="274"/>
                    <a:pt x="532" y="274"/>
                    <a:pt x="532" y="274"/>
                  </a:cubicBezTo>
                  <a:cubicBezTo>
                    <a:pt x="514" y="181"/>
                    <a:pt x="514" y="181"/>
                    <a:pt x="514" y="181"/>
                  </a:cubicBezTo>
                  <a:moveTo>
                    <a:pt x="125" y="159"/>
                  </a:moveTo>
                  <a:cubicBezTo>
                    <a:pt x="127" y="159"/>
                    <a:pt x="127" y="159"/>
                    <a:pt x="127" y="159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25" y="159"/>
                    <a:pt x="125" y="159"/>
                    <a:pt x="125" y="159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Freeform 92"/>
            <p:cNvSpPr>
              <a:spLocks/>
            </p:cNvSpPr>
            <p:nvPr/>
          </p:nvSpPr>
          <p:spPr bwMode="auto">
            <a:xfrm>
              <a:off x="997" y="3639"/>
              <a:ext cx="458" cy="362"/>
            </a:xfrm>
            <a:custGeom>
              <a:avLst/>
              <a:gdLst>
                <a:gd name="T0" fmla="*/ 126 w 458"/>
                <a:gd name="T1" fmla="*/ 0 h 362"/>
                <a:gd name="T2" fmla="*/ 0 w 458"/>
                <a:gd name="T3" fmla="*/ 362 h 362"/>
                <a:gd name="T4" fmla="*/ 361 w 458"/>
                <a:gd name="T5" fmla="*/ 362 h 362"/>
                <a:gd name="T6" fmla="*/ 458 w 458"/>
                <a:gd name="T7" fmla="*/ 31 h 362"/>
                <a:gd name="T8" fmla="*/ 126 w 458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362">
                  <a:moveTo>
                    <a:pt x="126" y="0"/>
                  </a:moveTo>
                  <a:lnTo>
                    <a:pt x="0" y="362"/>
                  </a:lnTo>
                  <a:lnTo>
                    <a:pt x="361" y="362"/>
                  </a:lnTo>
                  <a:lnTo>
                    <a:pt x="458" y="3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7" name="Freeform 93"/>
            <p:cNvSpPr>
              <a:spLocks/>
            </p:cNvSpPr>
            <p:nvPr/>
          </p:nvSpPr>
          <p:spPr bwMode="auto">
            <a:xfrm>
              <a:off x="1358" y="3670"/>
              <a:ext cx="221" cy="331"/>
            </a:xfrm>
            <a:custGeom>
              <a:avLst/>
              <a:gdLst>
                <a:gd name="T0" fmla="*/ 221 w 221"/>
                <a:gd name="T1" fmla="*/ 0 h 331"/>
                <a:gd name="T2" fmla="*/ 97 w 221"/>
                <a:gd name="T3" fmla="*/ 0 h 331"/>
                <a:gd name="T4" fmla="*/ 0 w 221"/>
                <a:gd name="T5" fmla="*/ 331 h 331"/>
                <a:gd name="T6" fmla="*/ 143 w 221"/>
                <a:gd name="T7" fmla="*/ 331 h 331"/>
                <a:gd name="T8" fmla="*/ 221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221" y="0"/>
                  </a:moveTo>
                  <a:lnTo>
                    <a:pt x="97" y="0"/>
                  </a:lnTo>
                  <a:lnTo>
                    <a:pt x="0" y="331"/>
                  </a:lnTo>
                  <a:lnTo>
                    <a:pt x="143" y="33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8" name="Oval 94"/>
            <p:cNvSpPr>
              <a:spLocks noChangeArrowheads="1"/>
            </p:cNvSpPr>
            <p:nvPr/>
          </p:nvSpPr>
          <p:spPr bwMode="auto">
            <a:xfrm>
              <a:off x="1342" y="3716"/>
              <a:ext cx="65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Oval 95"/>
            <p:cNvSpPr>
              <a:spLocks noChangeArrowheads="1"/>
            </p:cNvSpPr>
            <p:nvPr/>
          </p:nvSpPr>
          <p:spPr bwMode="auto">
            <a:xfrm>
              <a:off x="136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0" name="Oval 96"/>
            <p:cNvSpPr>
              <a:spLocks noChangeArrowheads="1"/>
            </p:cNvSpPr>
            <p:nvPr/>
          </p:nvSpPr>
          <p:spPr bwMode="auto">
            <a:xfrm>
              <a:off x="138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1" name="Oval 97"/>
            <p:cNvSpPr>
              <a:spLocks noChangeArrowheads="1"/>
            </p:cNvSpPr>
            <p:nvPr/>
          </p:nvSpPr>
          <p:spPr bwMode="auto">
            <a:xfrm>
              <a:off x="136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2" name="Oval 98"/>
            <p:cNvSpPr>
              <a:spLocks noChangeArrowheads="1"/>
            </p:cNvSpPr>
            <p:nvPr/>
          </p:nvSpPr>
          <p:spPr bwMode="auto">
            <a:xfrm>
              <a:off x="138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3" name="Oval 99"/>
            <p:cNvSpPr>
              <a:spLocks noChangeArrowheads="1"/>
            </p:cNvSpPr>
            <p:nvPr/>
          </p:nvSpPr>
          <p:spPr bwMode="auto">
            <a:xfrm>
              <a:off x="1305" y="3835"/>
              <a:ext cx="64" cy="65"/>
            </a:xfrm>
            <a:prstGeom prst="ellipse">
              <a:avLst/>
            </a:prstGeom>
            <a:solidFill>
              <a:srgbClr val="868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4" name="Oval 100"/>
            <p:cNvSpPr>
              <a:spLocks noChangeArrowheads="1"/>
            </p:cNvSpPr>
            <p:nvPr/>
          </p:nvSpPr>
          <p:spPr bwMode="auto">
            <a:xfrm>
              <a:off x="1323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5" name="Oval 101"/>
            <p:cNvSpPr>
              <a:spLocks noChangeArrowheads="1"/>
            </p:cNvSpPr>
            <p:nvPr/>
          </p:nvSpPr>
          <p:spPr bwMode="auto">
            <a:xfrm>
              <a:off x="1342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6" name="Oval 102"/>
            <p:cNvSpPr>
              <a:spLocks noChangeArrowheads="1"/>
            </p:cNvSpPr>
            <p:nvPr/>
          </p:nvSpPr>
          <p:spPr bwMode="auto">
            <a:xfrm>
              <a:off x="1323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7" name="Oval 103"/>
            <p:cNvSpPr>
              <a:spLocks noChangeArrowheads="1"/>
            </p:cNvSpPr>
            <p:nvPr/>
          </p:nvSpPr>
          <p:spPr bwMode="auto">
            <a:xfrm>
              <a:off x="1342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8" name="Freeform 104"/>
            <p:cNvSpPr>
              <a:spLocks/>
            </p:cNvSpPr>
            <p:nvPr/>
          </p:nvSpPr>
          <p:spPr bwMode="auto">
            <a:xfrm>
              <a:off x="1897" y="2941"/>
              <a:ext cx="80" cy="98"/>
            </a:xfrm>
            <a:custGeom>
              <a:avLst/>
              <a:gdLst>
                <a:gd name="T0" fmla="*/ 31 w 45"/>
                <a:gd name="T1" fmla="*/ 0 h 55"/>
                <a:gd name="T2" fmla="*/ 30 w 45"/>
                <a:gd name="T3" fmla="*/ 0 h 55"/>
                <a:gd name="T4" fmla="*/ 1 w 45"/>
                <a:gd name="T5" fmla="*/ 16 h 55"/>
                <a:gd name="T6" fmla="*/ 7 w 45"/>
                <a:gd name="T7" fmla="*/ 55 h 55"/>
                <a:gd name="T8" fmla="*/ 45 w 45"/>
                <a:gd name="T9" fmla="*/ 50 h 55"/>
                <a:gd name="T10" fmla="*/ 35 w 45"/>
                <a:gd name="T11" fmla="*/ 0 h 55"/>
                <a:gd name="T12" fmla="*/ 31 w 45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5">
                  <a:moveTo>
                    <a:pt x="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1" y="0"/>
                    <a:pt x="0" y="1"/>
                    <a:pt x="1" y="16"/>
                  </a:cubicBezTo>
                  <a:cubicBezTo>
                    <a:pt x="3" y="35"/>
                    <a:pt x="7" y="55"/>
                    <a:pt x="7" y="5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1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9" name="Freeform 105"/>
            <p:cNvSpPr>
              <a:spLocks/>
            </p:cNvSpPr>
            <p:nvPr/>
          </p:nvSpPr>
          <p:spPr bwMode="auto">
            <a:xfrm>
              <a:off x="845" y="3809"/>
              <a:ext cx="709" cy="509"/>
            </a:xfrm>
            <a:custGeom>
              <a:avLst/>
              <a:gdLst>
                <a:gd name="T0" fmla="*/ 152 w 709"/>
                <a:gd name="T1" fmla="*/ 0 h 509"/>
                <a:gd name="T2" fmla="*/ 0 w 709"/>
                <a:gd name="T3" fmla="*/ 509 h 509"/>
                <a:gd name="T4" fmla="*/ 672 w 709"/>
                <a:gd name="T5" fmla="*/ 509 h 509"/>
                <a:gd name="T6" fmla="*/ 709 w 709"/>
                <a:gd name="T7" fmla="*/ 39 h 509"/>
                <a:gd name="T8" fmla="*/ 152 w 709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09">
                  <a:moveTo>
                    <a:pt x="152" y="0"/>
                  </a:moveTo>
                  <a:lnTo>
                    <a:pt x="0" y="509"/>
                  </a:lnTo>
                  <a:lnTo>
                    <a:pt x="672" y="509"/>
                  </a:lnTo>
                  <a:lnTo>
                    <a:pt x="709" y="3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0" name="Freeform 106"/>
            <p:cNvSpPr>
              <a:spLocks noEditPoints="1"/>
            </p:cNvSpPr>
            <p:nvPr/>
          </p:nvSpPr>
          <p:spPr bwMode="auto">
            <a:xfrm>
              <a:off x="2561" y="2896"/>
              <a:ext cx="948" cy="1387"/>
            </a:xfrm>
            <a:custGeom>
              <a:avLst/>
              <a:gdLst>
                <a:gd name="T0" fmla="*/ 0 w 532"/>
                <a:gd name="T1" fmla="*/ 274 h 778"/>
                <a:gd name="T2" fmla="*/ 43 w 532"/>
                <a:gd name="T3" fmla="*/ 385 h 778"/>
                <a:gd name="T4" fmla="*/ 241 w 532"/>
                <a:gd name="T5" fmla="*/ 549 h 778"/>
                <a:gd name="T6" fmla="*/ 327 w 532"/>
                <a:gd name="T7" fmla="*/ 778 h 778"/>
                <a:gd name="T8" fmla="*/ 532 w 532"/>
                <a:gd name="T9" fmla="*/ 778 h 778"/>
                <a:gd name="T10" fmla="*/ 445 w 532"/>
                <a:gd name="T11" fmla="*/ 524 h 778"/>
                <a:gd name="T12" fmla="*/ 472 w 532"/>
                <a:gd name="T13" fmla="*/ 271 h 778"/>
                <a:gd name="T14" fmla="*/ 492 w 532"/>
                <a:gd name="T15" fmla="*/ 183 h 778"/>
                <a:gd name="T16" fmla="*/ 447 w 532"/>
                <a:gd name="T17" fmla="*/ 110 h 778"/>
                <a:gd name="T18" fmla="*/ 414 w 532"/>
                <a:gd name="T19" fmla="*/ 99 h 778"/>
                <a:gd name="T20" fmla="*/ 390 w 532"/>
                <a:gd name="T21" fmla="*/ 101 h 778"/>
                <a:gd name="T22" fmla="*/ 385 w 532"/>
                <a:gd name="T23" fmla="*/ 87 h 778"/>
                <a:gd name="T24" fmla="*/ 347 w 532"/>
                <a:gd name="T25" fmla="*/ 68 h 778"/>
                <a:gd name="T26" fmla="*/ 328 w 532"/>
                <a:gd name="T27" fmla="*/ 106 h 778"/>
                <a:gd name="T28" fmla="*/ 345 w 532"/>
                <a:gd name="T29" fmla="*/ 155 h 778"/>
                <a:gd name="T30" fmla="*/ 331 w 532"/>
                <a:gd name="T31" fmla="*/ 236 h 778"/>
                <a:gd name="T32" fmla="*/ 314 w 532"/>
                <a:gd name="T33" fmla="*/ 235 h 778"/>
                <a:gd name="T34" fmla="*/ 321 w 532"/>
                <a:gd name="T35" fmla="*/ 121 h 778"/>
                <a:gd name="T36" fmla="*/ 294 w 532"/>
                <a:gd name="T37" fmla="*/ 48 h 778"/>
                <a:gd name="T38" fmla="*/ 256 w 532"/>
                <a:gd name="T39" fmla="*/ 30 h 778"/>
                <a:gd name="T40" fmla="*/ 238 w 532"/>
                <a:gd name="T41" fmla="*/ 68 h 778"/>
                <a:gd name="T42" fmla="*/ 261 w 532"/>
                <a:gd name="T43" fmla="*/ 129 h 778"/>
                <a:gd name="T44" fmla="*/ 255 w 532"/>
                <a:gd name="T45" fmla="*/ 230 h 778"/>
                <a:gd name="T46" fmla="*/ 245 w 532"/>
                <a:gd name="T47" fmla="*/ 229 h 778"/>
                <a:gd name="T48" fmla="*/ 245 w 532"/>
                <a:gd name="T49" fmla="*/ 138 h 778"/>
                <a:gd name="T50" fmla="*/ 205 w 532"/>
                <a:gd name="T51" fmla="*/ 24 h 778"/>
                <a:gd name="T52" fmla="*/ 167 w 532"/>
                <a:gd name="T53" fmla="*/ 6 h 778"/>
                <a:gd name="T54" fmla="*/ 148 w 532"/>
                <a:gd name="T55" fmla="*/ 43 h 778"/>
                <a:gd name="T56" fmla="*/ 186 w 532"/>
                <a:gd name="T57" fmla="*/ 148 h 778"/>
                <a:gd name="T58" fmla="*/ 186 w 532"/>
                <a:gd name="T59" fmla="*/ 251 h 778"/>
                <a:gd name="T60" fmla="*/ 181 w 532"/>
                <a:gd name="T61" fmla="*/ 338 h 778"/>
                <a:gd name="T62" fmla="*/ 117 w 532"/>
                <a:gd name="T63" fmla="*/ 325 h 778"/>
                <a:gd name="T64" fmla="*/ 74 w 532"/>
                <a:gd name="T65" fmla="*/ 284 h 778"/>
                <a:gd name="T66" fmla="*/ 69 w 532"/>
                <a:gd name="T67" fmla="*/ 199 h 778"/>
                <a:gd name="T68" fmla="*/ 19 w 532"/>
                <a:gd name="T69" fmla="*/ 181 h 778"/>
                <a:gd name="T70" fmla="*/ 0 w 532"/>
                <a:gd name="T71" fmla="*/ 274 h 778"/>
                <a:gd name="T72" fmla="*/ 428 w 532"/>
                <a:gd name="T73" fmla="*/ 193 h 778"/>
                <a:gd name="T74" fmla="*/ 417 w 532"/>
                <a:gd name="T75" fmla="*/ 243 h 778"/>
                <a:gd name="T76" fmla="*/ 391 w 532"/>
                <a:gd name="T77" fmla="*/ 241 h 778"/>
                <a:gd name="T78" fmla="*/ 405 w 532"/>
                <a:gd name="T79" fmla="*/ 159 h 778"/>
                <a:gd name="T80" fmla="*/ 407 w 532"/>
                <a:gd name="T81" fmla="*/ 159 h 778"/>
                <a:gd name="T82" fmla="*/ 428 w 532"/>
                <a:gd name="T83" fmla="*/ 19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0" y="274"/>
                  </a:moveTo>
                  <a:cubicBezTo>
                    <a:pt x="43" y="385"/>
                    <a:pt x="43" y="385"/>
                    <a:pt x="43" y="385"/>
                  </a:cubicBezTo>
                  <a:cubicBezTo>
                    <a:pt x="241" y="549"/>
                    <a:pt x="241" y="549"/>
                    <a:pt x="241" y="549"/>
                  </a:cubicBezTo>
                  <a:cubicBezTo>
                    <a:pt x="327" y="778"/>
                    <a:pt x="327" y="778"/>
                    <a:pt x="327" y="778"/>
                  </a:cubicBezTo>
                  <a:cubicBezTo>
                    <a:pt x="532" y="778"/>
                    <a:pt x="532" y="778"/>
                    <a:pt x="532" y="778"/>
                  </a:cubicBezTo>
                  <a:cubicBezTo>
                    <a:pt x="445" y="524"/>
                    <a:pt x="445" y="524"/>
                    <a:pt x="445" y="524"/>
                  </a:cubicBezTo>
                  <a:cubicBezTo>
                    <a:pt x="480" y="466"/>
                    <a:pt x="475" y="326"/>
                    <a:pt x="472" y="271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47" y="110"/>
                    <a:pt x="447" y="110"/>
                    <a:pt x="447" y="110"/>
                  </a:cubicBezTo>
                  <a:cubicBezTo>
                    <a:pt x="414" y="99"/>
                    <a:pt x="414" y="99"/>
                    <a:pt x="414" y="99"/>
                  </a:cubicBezTo>
                  <a:cubicBezTo>
                    <a:pt x="405" y="96"/>
                    <a:pt x="397" y="97"/>
                    <a:pt x="390" y="101"/>
                  </a:cubicBezTo>
                  <a:cubicBezTo>
                    <a:pt x="385" y="87"/>
                    <a:pt x="385" y="87"/>
                    <a:pt x="385" y="87"/>
                  </a:cubicBezTo>
                  <a:cubicBezTo>
                    <a:pt x="380" y="71"/>
                    <a:pt x="363" y="63"/>
                    <a:pt x="347" y="68"/>
                  </a:cubicBezTo>
                  <a:cubicBezTo>
                    <a:pt x="332" y="73"/>
                    <a:pt x="323" y="90"/>
                    <a:pt x="328" y="106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1" y="236"/>
                    <a:pt x="331" y="236"/>
                    <a:pt x="331" y="236"/>
                  </a:cubicBezTo>
                  <a:cubicBezTo>
                    <a:pt x="314" y="235"/>
                    <a:pt x="314" y="235"/>
                    <a:pt x="314" y="235"/>
                  </a:cubicBezTo>
                  <a:cubicBezTo>
                    <a:pt x="321" y="121"/>
                    <a:pt x="321" y="121"/>
                    <a:pt x="321" y="121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89" y="33"/>
                    <a:pt x="272" y="25"/>
                    <a:pt x="256" y="30"/>
                  </a:cubicBezTo>
                  <a:cubicBezTo>
                    <a:pt x="241" y="36"/>
                    <a:pt x="233" y="53"/>
                    <a:pt x="238" y="68"/>
                  </a:cubicBezTo>
                  <a:cubicBezTo>
                    <a:pt x="261" y="129"/>
                    <a:pt x="261" y="129"/>
                    <a:pt x="261" y="129"/>
                  </a:cubicBezTo>
                  <a:cubicBezTo>
                    <a:pt x="255" y="230"/>
                    <a:pt x="255" y="230"/>
                    <a:pt x="25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199" y="8"/>
                    <a:pt x="182" y="0"/>
                    <a:pt x="167" y="6"/>
                  </a:cubicBezTo>
                  <a:cubicBezTo>
                    <a:pt x="151" y="11"/>
                    <a:pt x="143" y="28"/>
                    <a:pt x="148" y="43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251"/>
                    <a:pt x="186" y="251"/>
                    <a:pt x="186" y="251"/>
                  </a:cubicBezTo>
                  <a:cubicBezTo>
                    <a:pt x="181" y="338"/>
                    <a:pt x="181" y="338"/>
                    <a:pt x="181" y="338"/>
                  </a:cubicBezTo>
                  <a:cubicBezTo>
                    <a:pt x="117" y="325"/>
                    <a:pt x="117" y="325"/>
                    <a:pt x="117" y="325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5" y="224"/>
                    <a:pt x="82" y="237"/>
                    <a:pt x="69" y="199"/>
                  </a:cubicBezTo>
                  <a:cubicBezTo>
                    <a:pt x="59" y="171"/>
                    <a:pt x="19" y="181"/>
                    <a:pt x="19" y="181"/>
                  </a:cubicBezTo>
                  <a:cubicBezTo>
                    <a:pt x="0" y="274"/>
                    <a:pt x="0" y="274"/>
                    <a:pt x="0" y="274"/>
                  </a:cubicBezTo>
                  <a:moveTo>
                    <a:pt x="428" y="193"/>
                  </a:moveTo>
                  <a:cubicBezTo>
                    <a:pt x="417" y="243"/>
                    <a:pt x="417" y="243"/>
                    <a:pt x="417" y="243"/>
                  </a:cubicBezTo>
                  <a:cubicBezTo>
                    <a:pt x="391" y="241"/>
                    <a:pt x="391" y="241"/>
                    <a:pt x="391" y="241"/>
                  </a:cubicBezTo>
                  <a:cubicBezTo>
                    <a:pt x="405" y="159"/>
                    <a:pt x="405" y="159"/>
                    <a:pt x="405" y="159"/>
                  </a:cubicBezTo>
                  <a:cubicBezTo>
                    <a:pt x="407" y="159"/>
                    <a:pt x="407" y="159"/>
                    <a:pt x="407" y="159"/>
                  </a:cubicBezTo>
                  <a:cubicBezTo>
                    <a:pt x="428" y="193"/>
                    <a:pt x="428" y="193"/>
                    <a:pt x="428" y="193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1" name="Freeform 107"/>
            <p:cNvSpPr>
              <a:spLocks/>
            </p:cNvSpPr>
            <p:nvPr/>
          </p:nvSpPr>
          <p:spPr bwMode="auto">
            <a:xfrm>
              <a:off x="3098" y="3923"/>
              <a:ext cx="460" cy="361"/>
            </a:xfrm>
            <a:custGeom>
              <a:avLst/>
              <a:gdLst>
                <a:gd name="T0" fmla="*/ 333 w 460"/>
                <a:gd name="T1" fmla="*/ 0 h 361"/>
                <a:gd name="T2" fmla="*/ 460 w 460"/>
                <a:gd name="T3" fmla="*/ 361 h 361"/>
                <a:gd name="T4" fmla="*/ 96 w 460"/>
                <a:gd name="T5" fmla="*/ 361 h 361"/>
                <a:gd name="T6" fmla="*/ 0 w 460"/>
                <a:gd name="T7" fmla="*/ 30 h 361"/>
                <a:gd name="T8" fmla="*/ 333 w 460"/>
                <a:gd name="T9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361">
                  <a:moveTo>
                    <a:pt x="333" y="0"/>
                  </a:moveTo>
                  <a:lnTo>
                    <a:pt x="460" y="361"/>
                  </a:lnTo>
                  <a:lnTo>
                    <a:pt x="96" y="361"/>
                  </a:lnTo>
                  <a:lnTo>
                    <a:pt x="0" y="3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2" name="Freeform 108"/>
            <p:cNvSpPr>
              <a:spLocks/>
            </p:cNvSpPr>
            <p:nvPr/>
          </p:nvSpPr>
          <p:spPr bwMode="auto">
            <a:xfrm>
              <a:off x="2973" y="3953"/>
              <a:ext cx="221" cy="331"/>
            </a:xfrm>
            <a:custGeom>
              <a:avLst/>
              <a:gdLst>
                <a:gd name="T0" fmla="*/ 0 w 221"/>
                <a:gd name="T1" fmla="*/ 0 h 331"/>
                <a:gd name="T2" fmla="*/ 125 w 221"/>
                <a:gd name="T3" fmla="*/ 0 h 331"/>
                <a:gd name="T4" fmla="*/ 221 w 221"/>
                <a:gd name="T5" fmla="*/ 331 h 331"/>
                <a:gd name="T6" fmla="*/ 80 w 221"/>
                <a:gd name="T7" fmla="*/ 331 h 331"/>
                <a:gd name="T8" fmla="*/ 0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0" y="0"/>
                  </a:moveTo>
                  <a:lnTo>
                    <a:pt x="125" y="0"/>
                  </a:lnTo>
                  <a:lnTo>
                    <a:pt x="221" y="331"/>
                  </a:lnTo>
                  <a:lnTo>
                    <a:pt x="8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3" name="Oval 109"/>
            <p:cNvSpPr>
              <a:spLocks noChangeArrowheads="1"/>
            </p:cNvSpPr>
            <p:nvPr/>
          </p:nvSpPr>
          <p:spPr bwMode="auto">
            <a:xfrm>
              <a:off x="3148" y="399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4" name="Oval 110"/>
            <p:cNvSpPr>
              <a:spLocks noChangeArrowheads="1"/>
            </p:cNvSpPr>
            <p:nvPr/>
          </p:nvSpPr>
          <p:spPr bwMode="auto">
            <a:xfrm>
              <a:off x="3185" y="4017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5" name="Oval 111"/>
            <p:cNvSpPr>
              <a:spLocks noChangeArrowheads="1"/>
            </p:cNvSpPr>
            <p:nvPr/>
          </p:nvSpPr>
          <p:spPr bwMode="auto">
            <a:xfrm>
              <a:off x="3166" y="4017"/>
              <a:ext cx="8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6" name="Oval 112"/>
            <p:cNvSpPr>
              <a:spLocks noChangeArrowheads="1"/>
            </p:cNvSpPr>
            <p:nvPr/>
          </p:nvSpPr>
          <p:spPr bwMode="auto">
            <a:xfrm>
              <a:off x="3185" y="4037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7" name="Oval 113"/>
            <p:cNvSpPr>
              <a:spLocks noChangeArrowheads="1"/>
            </p:cNvSpPr>
            <p:nvPr/>
          </p:nvSpPr>
          <p:spPr bwMode="auto">
            <a:xfrm>
              <a:off x="3166" y="4037"/>
              <a:ext cx="8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8" name="Oval 114"/>
            <p:cNvSpPr>
              <a:spLocks noChangeArrowheads="1"/>
            </p:cNvSpPr>
            <p:nvPr/>
          </p:nvSpPr>
          <p:spPr bwMode="auto">
            <a:xfrm>
              <a:off x="3183" y="411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9" name="Oval 115"/>
            <p:cNvSpPr>
              <a:spLocks noChangeArrowheads="1"/>
            </p:cNvSpPr>
            <p:nvPr/>
          </p:nvSpPr>
          <p:spPr bwMode="auto">
            <a:xfrm>
              <a:off x="322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0" name="Oval 116"/>
            <p:cNvSpPr>
              <a:spLocks noChangeArrowheads="1"/>
            </p:cNvSpPr>
            <p:nvPr/>
          </p:nvSpPr>
          <p:spPr bwMode="auto">
            <a:xfrm>
              <a:off x="320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1" name="Oval 117"/>
            <p:cNvSpPr>
              <a:spLocks noChangeArrowheads="1"/>
            </p:cNvSpPr>
            <p:nvPr/>
          </p:nvSpPr>
          <p:spPr bwMode="auto">
            <a:xfrm>
              <a:off x="322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2" name="Oval 118"/>
            <p:cNvSpPr>
              <a:spLocks noChangeArrowheads="1"/>
            </p:cNvSpPr>
            <p:nvPr/>
          </p:nvSpPr>
          <p:spPr bwMode="auto">
            <a:xfrm>
              <a:off x="320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Freeform 119"/>
            <p:cNvSpPr>
              <a:spLocks/>
            </p:cNvSpPr>
            <p:nvPr/>
          </p:nvSpPr>
          <p:spPr bwMode="auto">
            <a:xfrm>
              <a:off x="2577" y="3224"/>
              <a:ext cx="77" cy="98"/>
            </a:xfrm>
            <a:custGeom>
              <a:avLst/>
              <a:gdLst>
                <a:gd name="T0" fmla="*/ 14 w 43"/>
                <a:gd name="T1" fmla="*/ 0 h 55"/>
                <a:gd name="T2" fmla="*/ 14 w 43"/>
                <a:gd name="T3" fmla="*/ 0 h 55"/>
                <a:gd name="T4" fmla="*/ 9 w 43"/>
                <a:gd name="T5" fmla="*/ 0 h 55"/>
                <a:gd name="T6" fmla="*/ 0 w 43"/>
                <a:gd name="T7" fmla="*/ 50 h 55"/>
                <a:gd name="T8" fmla="*/ 38 w 43"/>
                <a:gd name="T9" fmla="*/ 55 h 55"/>
                <a:gd name="T10" fmla="*/ 43 w 43"/>
                <a:gd name="T11" fmla="*/ 16 h 55"/>
                <a:gd name="T12" fmla="*/ 43 w 43"/>
                <a:gd name="T13" fmla="*/ 15 h 55"/>
                <a:gd name="T14" fmla="*/ 43 w 43"/>
                <a:gd name="T15" fmla="*/ 14 h 55"/>
                <a:gd name="T16" fmla="*/ 14 w 43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5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42" y="35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"/>
                    <a:pt x="23" y="0"/>
                    <a:pt x="14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Freeform 120"/>
            <p:cNvSpPr>
              <a:spLocks/>
            </p:cNvSpPr>
            <p:nvPr/>
          </p:nvSpPr>
          <p:spPr bwMode="auto">
            <a:xfrm>
              <a:off x="2998" y="4183"/>
              <a:ext cx="617" cy="135"/>
            </a:xfrm>
            <a:custGeom>
              <a:avLst/>
              <a:gdLst>
                <a:gd name="T0" fmla="*/ 560 w 617"/>
                <a:gd name="T1" fmla="*/ 0 h 135"/>
                <a:gd name="T2" fmla="*/ 617 w 617"/>
                <a:gd name="T3" fmla="*/ 135 h 135"/>
                <a:gd name="T4" fmla="*/ 18 w 617"/>
                <a:gd name="T5" fmla="*/ 135 h 135"/>
                <a:gd name="T6" fmla="*/ 0 w 617"/>
                <a:gd name="T7" fmla="*/ 32 h 135"/>
                <a:gd name="T8" fmla="*/ 560 w 61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135">
                  <a:moveTo>
                    <a:pt x="560" y="0"/>
                  </a:moveTo>
                  <a:lnTo>
                    <a:pt x="617" y="135"/>
                  </a:lnTo>
                  <a:lnTo>
                    <a:pt x="18" y="135"/>
                  </a:lnTo>
                  <a:lnTo>
                    <a:pt x="0" y="3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186"/>
          <p:cNvGrpSpPr/>
          <p:nvPr/>
        </p:nvGrpSpPr>
        <p:grpSpPr>
          <a:xfrm>
            <a:off x="515365" y="1932139"/>
            <a:ext cx="6803076" cy="3998620"/>
            <a:chOff x="515365" y="1932139"/>
            <a:chExt cx="6803076" cy="3998620"/>
          </a:xfrm>
        </p:grpSpPr>
        <p:sp>
          <p:nvSpPr>
            <p:cNvPr id="181" name="이등변 삼각형 180"/>
            <p:cNvSpPr/>
            <p:nvPr/>
          </p:nvSpPr>
          <p:spPr>
            <a:xfrm rot="21259772">
              <a:off x="6943193" y="2169398"/>
              <a:ext cx="375248" cy="3725279"/>
            </a:xfrm>
            <a:prstGeom prst="triangle">
              <a:avLst>
                <a:gd name="adj" fmla="val 934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endParaRPr lang="ko-KR" altLang="en-US" sz="1600" b="1" spc="-150" dirty="0" err="1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>
              <a:off x="1974685" y="688263"/>
              <a:ext cx="3783176" cy="670181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70">
                <a:solidFill>
                  <a:srgbClr val="2D71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4" name="그룹 179"/>
            <p:cNvGrpSpPr/>
            <p:nvPr/>
          </p:nvGrpSpPr>
          <p:grpSpPr>
            <a:xfrm>
              <a:off x="762595" y="1932139"/>
              <a:ext cx="6116638" cy="397565"/>
              <a:chOff x="1533842" y="1232452"/>
              <a:chExt cx="6116638" cy="397565"/>
            </a:xfrm>
          </p:grpSpPr>
          <p:sp>
            <p:nvSpPr>
              <p:cNvPr id="169" name="아래로 구부러진 화살표 168"/>
              <p:cNvSpPr/>
              <p:nvPr/>
            </p:nvSpPr>
            <p:spPr>
              <a:xfrm>
                <a:off x="1533842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2" name="아래로 구부러진 화살표 171"/>
              <p:cNvSpPr/>
              <p:nvPr/>
            </p:nvSpPr>
            <p:spPr>
              <a:xfrm>
                <a:off x="2239686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3" name="아래로 구부러진 화살표 172"/>
              <p:cNvSpPr/>
              <p:nvPr/>
            </p:nvSpPr>
            <p:spPr>
              <a:xfrm>
                <a:off x="5768906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4" name="아래로 구부러진 화살표 173"/>
              <p:cNvSpPr/>
              <p:nvPr/>
            </p:nvSpPr>
            <p:spPr>
              <a:xfrm>
                <a:off x="2945530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5" name="아래로 구부러진 화살표 174"/>
              <p:cNvSpPr/>
              <p:nvPr/>
            </p:nvSpPr>
            <p:spPr>
              <a:xfrm>
                <a:off x="3651374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6" name="아래로 구부러진 화살표 175"/>
              <p:cNvSpPr/>
              <p:nvPr/>
            </p:nvSpPr>
            <p:spPr>
              <a:xfrm>
                <a:off x="4357218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7" name="아래로 구부러진 화살표 176"/>
              <p:cNvSpPr/>
              <p:nvPr/>
            </p:nvSpPr>
            <p:spPr>
              <a:xfrm>
                <a:off x="5063062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8" name="아래로 구부러진 화살표 177"/>
              <p:cNvSpPr/>
              <p:nvPr/>
            </p:nvSpPr>
            <p:spPr>
              <a:xfrm>
                <a:off x="6474750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9" name="아래로 구부러진 화살표 178"/>
              <p:cNvSpPr/>
              <p:nvPr/>
            </p:nvSpPr>
            <p:spPr>
              <a:xfrm>
                <a:off x="7180593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1002686" y="2719346"/>
            <a:ext cx="5811582" cy="303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분류하고 싶은 물체를 학습한 신경망은 아니지만 다른 수많은 물체들을 정교하게 학습시킨 신경망의 가중치를 나의 신경망에 적용시키고 뒷부분의 </a:t>
            </a:r>
            <a:r>
              <a:rPr lang="en-US" altLang="ko-KR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</a:t>
            </a:r>
            <a:r>
              <a:rPr lang="ko-KR" altLang="en-US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층의 </a:t>
            </a:r>
            <a:r>
              <a:rPr lang="ko-KR" altLang="en-US" kern="0" spc="-50" dirty="0" err="1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가중치만을</a:t>
            </a:r>
            <a:r>
              <a:rPr lang="ko-KR" altLang="en-US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backward</a:t>
            </a:r>
            <a:r>
              <a:rPr lang="ko-KR" altLang="en-US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시켜서 신경망 학습을 진행한다</a:t>
            </a:r>
            <a:r>
              <a:rPr lang="en-US" altLang="ko-KR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endParaRPr lang="en-US" altLang="ko-KR" kern="0" spc="-50" dirty="0" smtClean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ko-KR" altLang="en-US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물체의 선</a:t>
            </a:r>
            <a:r>
              <a:rPr lang="en-US" altLang="ko-KR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재질</a:t>
            </a:r>
            <a:r>
              <a:rPr lang="en-US" altLang="ko-KR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모양</a:t>
            </a:r>
            <a:r>
              <a:rPr lang="en-US" altLang="ko-KR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학습한 데이터로 우리 물체의 특징을 더 빨리 학습한다는 이론</a:t>
            </a:r>
            <a:endParaRPr lang="en-US" altLang="ko-KR" kern="0" spc="-50" dirty="0" smtClean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6" name="Picture 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20150" y="2914650"/>
            <a:ext cx="2700000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21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28"/>
          <p:cNvGrpSpPr/>
          <p:nvPr/>
        </p:nvGrpSpPr>
        <p:grpSpPr>
          <a:xfrm>
            <a:off x="4963943" y="3384850"/>
            <a:ext cx="1828900" cy="1843108"/>
            <a:chOff x="4821336" y="2974690"/>
            <a:chExt cx="1828900" cy="1843108"/>
          </a:xfrm>
        </p:grpSpPr>
        <p:sp>
          <p:nvSpPr>
            <p:cNvPr id="83" name="직사각형 82"/>
            <p:cNvSpPr/>
            <p:nvPr/>
          </p:nvSpPr>
          <p:spPr>
            <a:xfrm>
              <a:off x="5419727" y="3274659"/>
              <a:ext cx="45719" cy="1213983"/>
            </a:xfrm>
            <a:prstGeom prst="rect">
              <a:avLst/>
            </a:prstGeom>
            <a:gradFill>
              <a:gsLst>
                <a:gs pos="0">
                  <a:schemeClr val="accent1">
                    <a:lumMod val="1000"/>
                    <a:lumOff val="99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scene3d>
              <a:camera prst="obliqueTopRight"/>
              <a:lightRig rig="threePt" dir="t"/>
            </a:scene3d>
            <a:sp3d>
              <a:bevelT w="0" h="2540000"/>
              <a:bevelB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821336" y="2974690"/>
              <a:ext cx="1828900" cy="12861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5043057" y="3617763"/>
              <a:ext cx="376670" cy="0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  <a:effectLst/>
          </p:spPr>
        </p:cxnSp>
        <p:sp>
          <p:nvSpPr>
            <p:cNvPr id="86" name="TextBox 85"/>
            <p:cNvSpPr txBox="1"/>
            <p:nvPr/>
          </p:nvSpPr>
          <p:spPr>
            <a:xfrm>
              <a:off x="4860632" y="4510021"/>
              <a:ext cx="1209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Feature map</a:t>
              </a:r>
              <a:endParaRPr lang="ko-KR" altLang="en-US" sz="1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28000" y="377403"/>
            <a:ext cx="5220083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Faster R-CNN architecture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9" name="그룹 33"/>
          <p:cNvGrpSpPr/>
          <p:nvPr/>
        </p:nvGrpSpPr>
        <p:grpSpPr>
          <a:xfrm>
            <a:off x="5910196" y="1355510"/>
            <a:ext cx="1998209" cy="2353971"/>
            <a:chOff x="5735786" y="916370"/>
            <a:chExt cx="1998209" cy="2353971"/>
          </a:xfrm>
        </p:grpSpPr>
        <p:sp>
          <p:nvSpPr>
            <p:cNvPr id="35" name="직사각형 34"/>
            <p:cNvSpPr/>
            <p:nvPr/>
          </p:nvSpPr>
          <p:spPr>
            <a:xfrm>
              <a:off x="5860609" y="1608548"/>
              <a:ext cx="1828900" cy="12861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36199" y="2293799"/>
              <a:ext cx="641018" cy="599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19252" y="1688775"/>
              <a:ext cx="1032367" cy="409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691793" y="2165761"/>
              <a:ext cx="437824" cy="495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0439" y="916370"/>
              <a:ext cx="15135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Region Proposal</a:t>
              </a:r>
            </a:p>
            <a:p>
              <a:pPr algn="ctr"/>
              <a:r>
                <a:rPr lang="en-US" altLang="ko-KR" sz="1400" dirty="0"/>
                <a:t>Network</a:t>
              </a:r>
              <a:endParaRPr lang="ko-KR" altLang="en-US" sz="1400" dirty="0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V="1">
              <a:off x="5735786" y="2486456"/>
              <a:ext cx="744763" cy="783885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  <a:effectLst/>
          </p:spPr>
        </p:cxnSp>
      </p:grpSp>
      <p:grpSp>
        <p:nvGrpSpPr>
          <p:cNvPr id="41" name="그룹 48"/>
          <p:cNvGrpSpPr/>
          <p:nvPr/>
        </p:nvGrpSpPr>
        <p:grpSpPr>
          <a:xfrm>
            <a:off x="7525896" y="2819328"/>
            <a:ext cx="1904723" cy="2670880"/>
            <a:chOff x="7498188" y="2422169"/>
            <a:chExt cx="1904723" cy="2670880"/>
          </a:xfrm>
        </p:grpSpPr>
        <p:sp>
          <p:nvSpPr>
            <p:cNvPr id="50" name="TextBox 49"/>
            <p:cNvSpPr txBox="1"/>
            <p:nvPr/>
          </p:nvSpPr>
          <p:spPr>
            <a:xfrm>
              <a:off x="7498188" y="4785272"/>
              <a:ext cx="1601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ROI Pooling layer</a:t>
              </a:r>
              <a:endParaRPr lang="ko-KR" altLang="en-US" sz="14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370544" y="2422169"/>
              <a:ext cx="1032367" cy="409805"/>
            </a:xfrm>
            <a:prstGeom prst="rect">
              <a:avLst/>
            </a:prstGeom>
            <a:solidFill>
              <a:srgbClr val="BBC8DA"/>
            </a:solidFill>
            <a:ln w="22225">
              <a:solidFill>
                <a:srgbClr val="848C95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558713" y="4027562"/>
              <a:ext cx="641018" cy="599995"/>
            </a:xfrm>
            <a:prstGeom prst="rect">
              <a:avLst/>
            </a:prstGeom>
            <a:solidFill>
              <a:srgbClr val="BBC8DA"/>
            </a:solidFill>
            <a:ln w="22225">
              <a:solidFill>
                <a:srgbClr val="89919B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661636" y="3217890"/>
              <a:ext cx="437824" cy="495865"/>
            </a:xfrm>
            <a:prstGeom prst="rect">
              <a:avLst/>
            </a:prstGeom>
            <a:solidFill>
              <a:srgbClr val="BBC8DA"/>
            </a:solidFill>
            <a:ln w="22225">
              <a:solidFill>
                <a:srgbClr val="89919B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 flipV="1">
              <a:off x="7935423" y="2740904"/>
              <a:ext cx="726213" cy="512437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  <a:effectLst/>
          </p:spPr>
        </p:cxnSp>
        <p:cxnSp>
          <p:nvCxnSpPr>
            <p:cNvPr id="55" name="직선 화살표 연결선 54"/>
            <p:cNvCxnSpPr/>
            <p:nvPr/>
          </p:nvCxnSpPr>
          <p:spPr>
            <a:xfrm flipV="1">
              <a:off x="8010693" y="3531697"/>
              <a:ext cx="778804" cy="244863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  <a:effectLst/>
          </p:spPr>
        </p:cxnSp>
        <p:cxnSp>
          <p:nvCxnSpPr>
            <p:cNvPr id="56" name="직선 화살표 연결선 55"/>
            <p:cNvCxnSpPr/>
            <p:nvPr/>
          </p:nvCxnSpPr>
          <p:spPr>
            <a:xfrm>
              <a:off x="7756696" y="3959732"/>
              <a:ext cx="904940" cy="436777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  <a:effectLst/>
          </p:spPr>
        </p:cxnSp>
      </p:grpSp>
      <p:grpSp>
        <p:nvGrpSpPr>
          <p:cNvPr id="58" name="그룹 11"/>
          <p:cNvGrpSpPr/>
          <p:nvPr/>
        </p:nvGrpSpPr>
        <p:grpSpPr>
          <a:xfrm>
            <a:off x="-477134" y="3020716"/>
            <a:ext cx="2235814" cy="2171160"/>
            <a:chOff x="-477134" y="3020716"/>
            <a:chExt cx="2235814" cy="217116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7134" y="3020716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860" y="3062281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8586" y="3094610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</p:grpSp>
      <p:grpSp>
        <p:nvGrpSpPr>
          <p:cNvPr id="62" name="그룹 12"/>
          <p:cNvGrpSpPr/>
          <p:nvPr/>
        </p:nvGrpSpPr>
        <p:grpSpPr>
          <a:xfrm>
            <a:off x="714481" y="3020716"/>
            <a:ext cx="3532775" cy="2985089"/>
            <a:chOff x="714481" y="3020716"/>
            <a:chExt cx="3532775" cy="2985089"/>
          </a:xfrm>
        </p:grpSpPr>
        <p:grpSp>
          <p:nvGrpSpPr>
            <p:cNvPr id="63" name="그룹 1">
              <a:extLst>
                <a:ext uri="{FF2B5EF4-FFF2-40B4-BE49-F238E27FC236}">
                  <a16:creationId xmlns:a16="http://schemas.microsoft.com/office/drawing/2014/main" id="{EB604C13-ACCB-49D0-801A-0F554CB8D893}"/>
                </a:ext>
              </a:extLst>
            </p:cNvPr>
            <p:cNvGrpSpPr/>
            <p:nvPr/>
          </p:nvGrpSpPr>
          <p:grpSpPr>
            <a:xfrm>
              <a:off x="714481" y="3650499"/>
              <a:ext cx="1184587" cy="579751"/>
              <a:chOff x="714481" y="3650499"/>
              <a:chExt cx="1184587" cy="579751"/>
            </a:xfrm>
          </p:grpSpPr>
          <p:cxnSp>
            <p:nvCxnSpPr>
              <p:cNvPr id="69" name="직선 화살표 연결선 68"/>
              <p:cNvCxnSpPr/>
              <p:nvPr/>
            </p:nvCxnSpPr>
            <p:spPr>
              <a:xfrm>
                <a:off x="714481" y="4221015"/>
                <a:ext cx="1044199" cy="9235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tailEnd type="triangle"/>
              </a:ln>
              <a:effectLst/>
            </p:spPr>
          </p:cxnSp>
          <p:sp>
            <p:nvSpPr>
              <p:cNvPr id="70" name="TextBox 69"/>
              <p:cNvSpPr txBox="1"/>
              <p:nvPr/>
            </p:nvSpPr>
            <p:spPr>
              <a:xfrm>
                <a:off x="845895" y="3650499"/>
                <a:ext cx="1053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/>
                  <a:t>TF_record</a:t>
                </a:r>
                <a:endParaRPr lang="en-US" altLang="ko-KR" sz="1400" dirty="0"/>
              </a:p>
              <a:p>
                <a:r>
                  <a:rPr lang="en-US" altLang="ko-KR" sz="1400" dirty="0"/>
                  <a:t>converting</a:t>
                </a:r>
                <a:endParaRPr lang="ko-KR" altLang="en-US" sz="1400" dirty="0"/>
              </a:p>
            </p:txBody>
          </p:sp>
        </p:grpSp>
        <p:grpSp>
          <p:nvGrpSpPr>
            <p:cNvPr id="64" name="그룹 6">
              <a:extLst>
                <a:ext uri="{FF2B5EF4-FFF2-40B4-BE49-F238E27FC236}">
                  <a16:creationId xmlns:a16="http://schemas.microsoft.com/office/drawing/2014/main" id="{774FB2D6-18FA-4ECF-B6ED-6775D739136F}"/>
                </a:ext>
              </a:extLst>
            </p:cNvPr>
            <p:cNvGrpSpPr/>
            <p:nvPr/>
          </p:nvGrpSpPr>
          <p:grpSpPr>
            <a:xfrm>
              <a:off x="1099142" y="3020716"/>
              <a:ext cx="3148114" cy="2506646"/>
              <a:chOff x="1099142" y="3020716"/>
              <a:chExt cx="3148114" cy="2506646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1808055" y="3536744"/>
                <a:ext cx="389785" cy="199061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1000"/>
                      <a:lumOff val="99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scene3d>
                <a:camera prst="obliqueTopRight"/>
                <a:lightRig rig="threePt" dir="t"/>
              </a:scene3d>
              <a:sp3d>
                <a:bevelT w="0" h="4305300"/>
                <a:bevelB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8" name="그림 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99142" y="3020716"/>
                <a:ext cx="3148114" cy="2097266"/>
              </a:xfrm>
              <a:prstGeom prst="rect">
                <a:avLst/>
              </a:prstGeom>
              <a:effectLst>
                <a:glow rad="12700">
                  <a:schemeClr val="accent1">
                    <a:alpha val="40000"/>
                  </a:schemeClr>
                </a:glow>
              </a:effectLst>
              <a:scene3d>
                <a:camera prst="isometricOffAxis2Right">
                  <a:rot lat="1063043" lon="17220000" rev="0"/>
                </a:camera>
                <a:lightRig rig="threePt" dir="t"/>
              </a:scene3d>
              <a:sp3d>
                <a:bevelT w="0" h="6350"/>
              </a:sp3d>
            </p:spPr>
          </p:pic>
        </p:grpSp>
        <p:sp>
          <p:nvSpPr>
            <p:cNvPr id="65" name="직사각형 64"/>
            <p:cNvSpPr/>
            <p:nvPr/>
          </p:nvSpPr>
          <p:spPr>
            <a:xfrm>
              <a:off x="2032561" y="3536744"/>
              <a:ext cx="1265280" cy="134905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  <a:scene3d>
              <a:camera prst="isometricOffAxis2Righ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99950" y="5482585"/>
              <a:ext cx="9666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TF_record</a:t>
              </a:r>
              <a:endParaRPr lang="en-US" altLang="ko-KR" sz="1400" dirty="0"/>
            </a:p>
            <a:p>
              <a:r>
                <a:rPr lang="en-US" altLang="ko-KR" sz="1400" dirty="0"/>
                <a:t>file</a:t>
              </a:r>
              <a:endParaRPr lang="ko-KR" altLang="en-US" sz="1400" dirty="0"/>
            </a:p>
          </p:txBody>
        </p:sp>
      </p:grpSp>
      <p:grpSp>
        <p:nvGrpSpPr>
          <p:cNvPr id="71" name="그룹 7"/>
          <p:cNvGrpSpPr/>
          <p:nvPr/>
        </p:nvGrpSpPr>
        <p:grpSpPr>
          <a:xfrm>
            <a:off x="2197840" y="2384000"/>
            <a:ext cx="3249595" cy="3143362"/>
            <a:chOff x="2197840" y="2384000"/>
            <a:chExt cx="3249595" cy="3143362"/>
          </a:xfrm>
        </p:grpSpPr>
        <p:grpSp>
          <p:nvGrpSpPr>
            <p:cNvPr id="72" name="그룹 18">
              <a:extLst>
                <a:ext uri="{FF2B5EF4-FFF2-40B4-BE49-F238E27FC236}">
                  <a16:creationId xmlns:a16="http://schemas.microsoft.com/office/drawing/2014/main" id="{5EB97B2A-345E-4A84-8579-417A22FEDEC9}"/>
                </a:ext>
              </a:extLst>
            </p:cNvPr>
            <p:cNvGrpSpPr/>
            <p:nvPr/>
          </p:nvGrpSpPr>
          <p:grpSpPr>
            <a:xfrm>
              <a:off x="2197840" y="2632359"/>
              <a:ext cx="1967909" cy="2895003"/>
              <a:chOff x="2197840" y="2632359"/>
              <a:chExt cx="1967909" cy="2895003"/>
            </a:xfrm>
          </p:grpSpPr>
          <p:cxnSp>
            <p:nvCxnSpPr>
              <p:cNvPr id="78" name="직선 연결선 19"/>
              <p:cNvCxnSpPr/>
              <p:nvPr/>
            </p:nvCxnSpPr>
            <p:spPr>
              <a:xfrm flipH="1">
                <a:off x="3131126" y="4359559"/>
                <a:ext cx="1034623" cy="258618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3131126" y="2632359"/>
                <a:ext cx="1034623" cy="462251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  <a:effectLst/>
            </p:spPr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2197840" y="3536743"/>
                <a:ext cx="1433237" cy="130756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</p:cxnSp>
          <p:cxnSp>
            <p:nvCxnSpPr>
              <p:cNvPr id="81" name="직선 연결선 80"/>
              <p:cNvCxnSpPr/>
              <p:nvPr/>
            </p:nvCxnSpPr>
            <p:spPr>
              <a:xfrm flipV="1">
                <a:off x="2197840" y="4885801"/>
                <a:ext cx="1433237" cy="641561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  <a:effectLst/>
            </p:spPr>
          </p:cxnSp>
        </p:grpSp>
        <p:grpSp>
          <p:nvGrpSpPr>
            <p:cNvPr id="73" name="그룹 23"/>
            <p:cNvGrpSpPr/>
            <p:nvPr/>
          </p:nvGrpSpPr>
          <p:grpSpPr>
            <a:xfrm>
              <a:off x="3631077" y="2384000"/>
              <a:ext cx="1816358" cy="2501801"/>
              <a:chOff x="3631077" y="2384000"/>
              <a:chExt cx="1816358" cy="2501801"/>
            </a:xfrm>
          </p:grpSpPr>
          <p:grpSp>
            <p:nvGrpSpPr>
              <p:cNvPr id="74" name="그룹 24">
                <a:extLst>
                  <a:ext uri="{FF2B5EF4-FFF2-40B4-BE49-F238E27FC236}">
                    <a16:creationId xmlns:a16="http://schemas.microsoft.com/office/drawing/2014/main" id="{C0DC10D7-482F-4C98-9082-C964E86291A8}"/>
                  </a:ext>
                </a:extLst>
              </p:cNvPr>
              <p:cNvGrpSpPr/>
              <p:nvPr/>
            </p:nvGrpSpPr>
            <p:grpSpPr>
              <a:xfrm>
                <a:off x="3631077" y="2384000"/>
                <a:ext cx="1816358" cy="2501801"/>
                <a:chOff x="3631077" y="2384000"/>
                <a:chExt cx="1816358" cy="2501801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147079" y="2384000"/>
                  <a:ext cx="1300356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err="1"/>
                    <a:t>Pretraining</a:t>
                  </a:r>
                  <a:endParaRPr lang="en-US" altLang="ko-KR" sz="1400" dirty="0"/>
                </a:p>
                <a:p>
                  <a:r>
                    <a:rPr lang="en-US" altLang="ko-KR" sz="1400" dirty="0"/>
                    <a:t>Graph</a:t>
                  </a:r>
                </a:p>
                <a:p>
                  <a:r>
                    <a:rPr lang="en-US" altLang="ko-KR" sz="1400" dirty="0"/>
                    <a:t>(inception v2)</a:t>
                  </a:r>
                  <a:endParaRPr lang="ko-KR" altLang="en-US" sz="1400" dirty="0"/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3631077" y="3671818"/>
                  <a:ext cx="1166180" cy="1213983"/>
                </a:xfrm>
                <a:prstGeom prst="rect">
                  <a:avLst/>
                </a:prstGeom>
                <a:solidFill>
                  <a:srgbClr val="509EC9"/>
                </a:solidFill>
                <a:ln>
                  <a:solidFill>
                    <a:schemeClr val="accent1">
                      <a:lumMod val="20000"/>
                      <a:lumOff val="80000"/>
                      <a:alpha val="94000"/>
                    </a:schemeClr>
                  </a:solidFill>
                </a:ln>
                <a:effectLst/>
                <a:scene3d>
                  <a:camera prst="obliqueTopRight"/>
                  <a:lightRig rig="threePt" dir="t"/>
                </a:scene3d>
                <a:sp3d>
                  <a:bevelT w="0" h="2540000"/>
                  <a:bevelB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3632686" y="4135532"/>
                <a:ext cx="11095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Fine tuning</a:t>
                </a:r>
                <a:endParaRPr lang="ko-KR" altLang="en-US" sz="1400" dirty="0"/>
              </a:p>
            </p:txBody>
          </p:sp>
        </p:grpSp>
      </p:grpSp>
      <p:sp>
        <p:nvSpPr>
          <p:cNvPr id="87" name="TextBox 86"/>
          <p:cNvSpPr txBox="1"/>
          <p:nvPr/>
        </p:nvSpPr>
        <p:spPr>
          <a:xfrm>
            <a:off x="2186755" y="3205228"/>
            <a:ext cx="877163" cy="369332"/>
          </a:xfrm>
          <a:prstGeom prst="rect">
            <a:avLst/>
          </a:prstGeom>
          <a:noFill/>
          <a:scene3d>
            <a:camera prst="isometricOffAxis2Right">
              <a:rot lat="1062000" lon="1722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건전지</a:t>
            </a:r>
            <a:endParaRPr lang="ko-KR" altLang="en-US" dirty="0"/>
          </a:p>
        </p:txBody>
      </p:sp>
      <p:grpSp>
        <p:nvGrpSpPr>
          <p:cNvPr id="34" name="그룹 40"/>
          <p:cNvGrpSpPr/>
          <p:nvPr/>
        </p:nvGrpSpPr>
        <p:grpSpPr>
          <a:xfrm>
            <a:off x="5763003" y="2675833"/>
            <a:ext cx="3053711" cy="1982162"/>
            <a:chOff x="5735786" y="2278468"/>
            <a:chExt cx="3053711" cy="1982162"/>
          </a:xfrm>
        </p:grpSpPr>
        <p:cxnSp>
          <p:nvCxnSpPr>
            <p:cNvPr id="42" name="직선 화살표 연결선 41"/>
            <p:cNvCxnSpPr/>
            <p:nvPr/>
          </p:nvCxnSpPr>
          <p:spPr>
            <a:xfrm flipV="1">
              <a:off x="5735786" y="3602619"/>
              <a:ext cx="1864673" cy="0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  <a:effectLst/>
          </p:spPr>
        </p:cxnSp>
        <p:cxnSp>
          <p:nvCxnSpPr>
            <p:cNvPr id="43" name="직선 화살표 연결선 42"/>
            <p:cNvCxnSpPr>
              <a:cxnSpLocks/>
            </p:cNvCxnSpPr>
            <p:nvPr/>
          </p:nvCxnSpPr>
          <p:spPr>
            <a:xfrm>
              <a:off x="6982137" y="2278468"/>
              <a:ext cx="725850" cy="849457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  <a:effectLst/>
          </p:spPr>
        </p:cxnSp>
        <p:sp>
          <p:nvSpPr>
            <p:cNvPr id="44" name="직사각형 43"/>
            <p:cNvSpPr/>
            <p:nvPr/>
          </p:nvSpPr>
          <p:spPr>
            <a:xfrm>
              <a:off x="6960597" y="2974484"/>
              <a:ext cx="1828900" cy="1286146"/>
            </a:xfrm>
            <a:prstGeom prst="rect">
              <a:avLst/>
            </a:prstGeom>
            <a:solidFill>
              <a:srgbClr val="B4C0D2"/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436187" y="3659735"/>
              <a:ext cx="641018" cy="599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419240" y="3054711"/>
              <a:ext cx="1032367" cy="409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791781" y="3531697"/>
              <a:ext cx="437824" cy="495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7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직사각형 166"/>
          <p:cNvSpPr/>
          <p:nvPr/>
        </p:nvSpPr>
        <p:spPr>
          <a:xfrm>
            <a:off x="0" y="4699221"/>
            <a:ext cx="12192000" cy="2158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0" y="4675366"/>
            <a:ext cx="12192000" cy="795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8000" y="377403"/>
            <a:ext cx="4345741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RPN and ROI pooling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8371399" y="2818546"/>
            <a:ext cx="3523706" cy="4055356"/>
            <a:chOff x="845" y="956"/>
            <a:chExt cx="2923" cy="3364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47" y="958"/>
              <a:ext cx="2919" cy="3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>
              <a:off x="1929" y="2476"/>
              <a:ext cx="807" cy="454"/>
            </a:xfrm>
            <a:prstGeom prst="rect">
              <a:avLst/>
            </a:pr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343 w 1343"/>
                <a:gd name="T1" fmla="*/ 64 h 854"/>
                <a:gd name="T2" fmla="*/ 1278 w 1343"/>
                <a:gd name="T3" fmla="*/ 0 h 854"/>
                <a:gd name="T4" fmla="*/ 65 w 1343"/>
                <a:gd name="T5" fmla="*/ 0 h 854"/>
                <a:gd name="T6" fmla="*/ 0 w 1343"/>
                <a:gd name="T7" fmla="*/ 64 h 854"/>
                <a:gd name="T8" fmla="*/ 0 w 1343"/>
                <a:gd name="T9" fmla="*/ 854 h 854"/>
                <a:gd name="T10" fmla="*/ 1343 w 1343"/>
                <a:gd name="T11" fmla="*/ 854 h 854"/>
                <a:gd name="T12" fmla="*/ 1343 w 1343"/>
                <a:gd name="T13" fmla="*/ 6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854">
                  <a:moveTo>
                    <a:pt x="1343" y="64"/>
                  </a:moveTo>
                  <a:cubicBezTo>
                    <a:pt x="1343" y="29"/>
                    <a:pt x="1313" y="0"/>
                    <a:pt x="127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lnTo>
                    <a:pt x="1343" y="64"/>
                  </a:lnTo>
                  <a:close/>
                </a:path>
              </a:pathLst>
            </a:custGeom>
            <a:solidFill>
              <a:srgbClr val="409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1136" y="2478"/>
              <a:ext cx="2393" cy="215"/>
            </a:xfrm>
            <a:custGeom>
              <a:avLst/>
              <a:gdLst>
                <a:gd name="T0" fmla="*/ 0 w 1343"/>
                <a:gd name="T1" fmla="*/ 0 h 121"/>
                <a:gd name="T2" fmla="*/ 0 w 1343"/>
                <a:gd name="T3" fmla="*/ 57 h 121"/>
                <a:gd name="T4" fmla="*/ 65 w 1343"/>
                <a:gd name="T5" fmla="*/ 121 h 121"/>
                <a:gd name="T6" fmla="*/ 1278 w 1343"/>
                <a:gd name="T7" fmla="*/ 121 h 121"/>
                <a:gd name="T8" fmla="*/ 1343 w 1343"/>
                <a:gd name="T9" fmla="*/ 57 h 121"/>
                <a:gd name="T10" fmla="*/ 1343 w 1343"/>
                <a:gd name="T11" fmla="*/ 0 h 121"/>
                <a:gd name="T12" fmla="*/ 0 w 1343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3" h="121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92"/>
                    <a:pt x="29" y="121"/>
                    <a:pt x="65" y="121"/>
                  </a:cubicBezTo>
                  <a:cubicBezTo>
                    <a:pt x="1278" y="121"/>
                    <a:pt x="1278" y="121"/>
                    <a:pt x="1278" y="121"/>
                  </a:cubicBezTo>
                  <a:cubicBezTo>
                    <a:pt x="1313" y="121"/>
                    <a:pt x="1343" y="92"/>
                    <a:pt x="1343" y="57"/>
                  </a:cubicBezTo>
                  <a:cubicBezTo>
                    <a:pt x="1343" y="0"/>
                    <a:pt x="1343" y="0"/>
                    <a:pt x="13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136" y="956"/>
              <a:ext cx="2393" cy="1522"/>
            </a:xfrm>
            <a:custGeom>
              <a:avLst/>
              <a:gdLst>
                <a:gd name="T0" fmla="*/ 1278 w 1343"/>
                <a:gd name="T1" fmla="*/ 48 h 854"/>
                <a:gd name="T2" fmla="*/ 1295 w 1343"/>
                <a:gd name="T3" fmla="*/ 64 h 854"/>
                <a:gd name="T4" fmla="*/ 1295 w 1343"/>
                <a:gd name="T5" fmla="*/ 806 h 854"/>
                <a:gd name="T6" fmla="*/ 48 w 1343"/>
                <a:gd name="T7" fmla="*/ 806 h 854"/>
                <a:gd name="T8" fmla="*/ 48 w 1343"/>
                <a:gd name="T9" fmla="*/ 64 h 854"/>
                <a:gd name="T10" fmla="*/ 65 w 1343"/>
                <a:gd name="T11" fmla="*/ 48 h 854"/>
                <a:gd name="T12" fmla="*/ 1278 w 1343"/>
                <a:gd name="T13" fmla="*/ 48 h 854"/>
                <a:gd name="T14" fmla="*/ 1278 w 1343"/>
                <a:gd name="T15" fmla="*/ 0 h 854"/>
                <a:gd name="T16" fmla="*/ 65 w 1343"/>
                <a:gd name="T17" fmla="*/ 0 h 854"/>
                <a:gd name="T18" fmla="*/ 0 w 1343"/>
                <a:gd name="T19" fmla="*/ 64 h 854"/>
                <a:gd name="T20" fmla="*/ 0 w 1343"/>
                <a:gd name="T21" fmla="*/ 854 h 854"/>
                <a:gd name="T22" fmla="*/ 1343 w 1343"/>
                <a:gd name="T23" fmla="*/ 854 h 854"/>
                <a:gd name="T24" fmla="*/ 1343 w 1343"/>
                <a:gd name="T25" fmla="*/ 64 h 854"/>
                <a:gd name="T26" fmla="*/ 1278 w 1343"/>
                <a:gd name="T27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3" h="854">
                  <a:moveTo>
                    <a:pt x="1278" y="48"/>
                  </a:moveTo>
                  <a:cubicBezTo>
                    <a:pt x="1287" y="48"/>
                    <a:pt x="1295" y="55"/>
                    <a:pt x="1295" y="64"/>
                  </a:cubicBezTo>
                  <a:cubicBezTo>
                    <a:pt x="1295" y="806"/>
                    <a:pt x="1295" y="806"/>
                    <a:pt x="1295" y="806"/>
                  </a:cubicBezTo>
                  <a:cubicBezTo>
                    <a:pt x="48" y="806"/>
                    <a:pt x="48" y="806"/>
                    <a:pt x="48" y="806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55"/>
                    <a:pt x="56" y="48"/>
                    <a:pt x="65" y="48"/>
                  </a:cubicBezTo>
                  <a:cubicBezTo>
                    <a:pt x="1278" y="48"/>
                    <a:pt x="1278" y="48"/>
                    <a:pt x="1278" y="48"/>
                  </a:cubicBezTo>
                  <a:moveTo>
                    <a:pt x="1278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854"/>
                    <a:pt x="0" y="854"/>
                    <a:pt x="0" y="854"/>
                  </a:cubicBezTo>
                  <a:cubicBezTo>
                    <a:pt x="1343" y="854"/>
                    <a:pt x="1343" y="854"/>
                    <a:pt x="1343" y="854"/>
                  </a:cubicBezTo>
                  <a:cubicBezTo>
                    <a:pt x="1343" y="64"/>
                    <a:pt x="1343" y="64"/>
                    <a:pt x="1343" y="64"/>
                  </a:cubicBezTo>
                  <a:cubicBezTo>
                    <a:pt x="1343" y="29"/>
                    <a:pt x="1313" y="0"/>
                    <a:pt x="1278" y="0"/>
                  </a:cubicBezTo>
                </a:path>
              </a:pathLst>
            </a:custGeom>
            <a:solidFill>
              <a:srgbClr val="18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1790" y="2877"/>
              <a:ext cx="1085" cy="109"/>
            </a:xfrm>
            <a:custGeom>
              <a:avLst/>
              <a:gdLst>
                <a:gd name="T0" fmla="*/ 609 w 609"/>
                <a:gd name="T1" fmla="*/ 30 h 61"/>
                <a:gd name="T2" fmla="*/ 578 w 609"/>
                <a:gd name="T3" fmla="*/ 61 h 61"/>
                <a:gd name="T4" fmla="*/ 30 w 609"/>
                <a:gd name="T5" fmla="*/ 61 h 61"/>
                <a:gd name="T6" fmla="*/ 0 w 609"/>
                <a:gd name="T7" fmla="*/ 30 h 61"/>
                <a:gd name="T8" fmla="*/ 30 w 609"/>
                <a:gd name="T9" fmla="*/ 0 h 61"/>
                <a:gd name="T10" fmla="*/ 578 w 609"/>
                <a:gd name="T11" fmla="*/ 0 h 61"/>
                <a:gd name="T12" fmla="*/ 609 w 60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9" h="61">
                  <a:moveTo>
                    <a:pt x="609" y="30"/>
                  </a:moveTo>
                  <a:cubicBezTo>
                    <a:pt x="609" y="47"/>
                    <a:pt x="595" y="61"/>
                    <a:pt x="578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5" y="0"/>
                    <a:pt x="609" y="13"/>
                    <a:pt x="609" y="3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1688" y="1166"/>
              <a:ext cx="1298" cy="1233"/>
            </a:xfrm>
            <a:custGeom>
              <a:avLst/>
              <a:gdLst>
                <a:gd name="T0" fmla="*/ 163 w 728"/>
                <a:gd name="T1" fmla="*/ 692 h 692"/>
                <a:gd name="T2" fmla="*/ 151 w 728"/>
                <a:gd name="T3" fmla="*/ 692 h 692"/>
                <a:gd name="T4" fmla="*/ 151 w 728"/>
                <a:gd name="T5" fmla="*/ 634 h 692"/>
                <a:gd name="T6" fmla="*/ 93 w 728"/>
                <a:gd name="T7" fmla="*/ 471 h 692"/>
                <a:gd name="T8" fmla="*/ 0 w 728"/>
                <a:gd name="T9" fmla="*/ 238 h 692"/>
                <a:gd name="T10" fmla="*/ 283 w 728"/>
                <a:gd name="T11" fmla="*/ 0 h 692"/>
                <a:gd name="T12" fmla="*/ 529 w 728"/>
                <a:gd name="T13" fmla="*/ 223 h 692"/>
                <a:gd name="T14" fmla="*/ 599 w 728"/>
                <a:gd name="T15" fmla="*/ 327 h 692"/>
                <a:gd name="T16" fmla="*/ 608 w 728"/>
                <a:gd name="T17" fmla="*/ 335 h 692"/>
                <a:gd name="T18" fmla="*/ 532 w 728"/>
                <a:gd name="T19" fmla="*/ 347 h 692"/>
                <a:gd name="T20" fmla="*/ 373 w 728"/>
                <a:gd name="T21" fmla="*/ 579 h 692"/>
                <a:gd name="T22" fmla="*/ 373 w 728"/>
                <a:gd name="T23" fmla="*/ 628 h 692"/>
                <a:gd name="T24" fmla="*/ 716 w 728"/>
                <a:gd name="T25" fmla="*/ 628 h 692"/>
                <a:gd name="T26" fmla="*/ 716 w 728"/>
                <a:gd name="T27" fmla="*/ 306 h 692"/>
                <a:gd name="T28" fmla="*/ 728 w 728"/>
                <a:gd name="T29" fmla="*/ 306 h 692"/>
                <a:gd name="T30" fmla="*/ 728 w 728"/>
                <a:gd name="T31" fmla="*/ 640 h 692"/>
                <a:gd name="T32" fmla="*/ 361 w 728"/>
                <a:gd name="T33" fmla="*/ 640 h 692"/>
                <a:gd name="T34" fmla="*/ 361 w 728"/>
                <a:gd name="T35" fmla="*/ 567 h 692"/>
                <a:gd name="T36" fmla="*/ 366 w 728"/>
                <a:gd name="T37" fmla="*/ 567 h 692"/>
                <a:gd name="T38" fmla="*/ 520 w 728"/>
                <a:gd name="T39" fmla="*/ 342 h 692"/>
                <a:gd name="T40" fmla="*/ 520 w 728"/>
                <a:gd name="T41" fmla="*/ 337 h 692"/>
                <a:gd name="T42" fmla="*/ 582 w 728"/>
                <a:gd name="T43" fmla="*/ 327 h 692"/>
                <a:gd name="T44" fmla="*/ 518 w 728"/>
                <a:gd name="T45" fmla="*/ 227 h 692"/>
                <a:gd name="T46" fmla="*/ 517 w 728"/>
                <a:gd name="T47" fmla="*/ 226 h 692"/>
                <a:gd name="T48" fmla="*/ 517 w 728"/>
                <a:gd name="T49" fmla="*/ 225 h 692"/>
                <a:gd name="T50" fmla="*/ 283 w 728"/>
                <a:gd name="T51" fmla="*/ 12 h 692"/>
                <a:gd name="T52" fmla="*/ 12 w 728"/>
                <a:gd name="T53" fmla="*/ 238 h 692"/>
                <a:gd name="T54" fmla="*/ 102 w 728"/>
                <a:gd name="T55" fmla="*/ 463 h 692"/>
                <a:gd name="T56" fmla="*/ 163 w 728"/>
                <a:gd name="T57" fmla="*/ 634 h 692"/>
                <a:gd name="T58" fmla="*/ 163 w 728"/>
                <a:gd name="T59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8" h="692">
                  <a:moveTo>
                    <a:pt x="163" y="692"/>
                  </a:moveTo>
                  <a:cubicBezTo>
                    <a:pt x="151" y="692"/>
                    <a:pt x="151" y="692"/>
                    <a:pt x="151" y="692"/>
                  </a:cubicBezTo>
                  <a:cubicBezTo>
                    <a:pt x="151" y="634"/>
                    <a:pt x="151" y="634"/>
                    <a:pt x="151" y="634"/>
                  </a:cubicBezTo>
                  <a:cubicBezTo>
                    <a:pt x="154" y="549"/>
                    <a:pt x="93" y="472"/>
                    <a:pt x="93" y="471"/>
                  </a:cubicBezTo>
                  <a:cubicBezTo>
                    <a:pt x="34" y="405"/>
                    <a:pt x="0" y="320"/>
                    <a:pt x="0" y="238"/>
                  </a:cubicBezTo>
                  <a:cubicBezTo>
                    <a:pt x="0" y="91"/>
                    <a:pt x="108" y="0"/>
                    <a:pt x="283" y="0"/>
                  </a:cubicBezTo>
                  <a:cubicBezTo>
                    <a:pt x="431" y="0"/>
                    <a:pt x="512" y="73"/>
                    <a:pt x="529" y="223"/>
                  </a:cubicBezTo>
                  <a:cubicBezTo>
                    <a:pt x="534" y="232"/>
                    <a:pt x="568" y="298"/>
                    <a:pt x="599" y="327"/>
                  </a:cubicBezTo>
                  <a:cubicBezTo>
                    <a:pt x="608" y="335"/>
                    <a:pt x="608" y="335"/>
                    <a:pt x="608" y="335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27" y="494"/>
                    <a:pt x="501" y="571"/>
                    <a:pt x="373" y="579"/>
                  </a:cubicBezTo>
                  <a:cubicBezTo>
                    <a:pt x="373" y="628"/>
                    <a:pt x="373" y="628"/>
                    <a:pt x="373" y="628"/>
                  </a:cubicBezTo>
                  <a:cubicBezTo>
                    <a:pt x="716" y="628"/>
                    <a:pt x="716" y="628"/>
                    <a:pt x="716" y="628"/>
                  </a:cubicBezTo>
                  <a:cubicBezTo>
                    <a:pt x="716" y="306"/>
                    <a:pt x="716" y="306"/>
                    <a:pt x="716" y="306"/>
                  </a:cubicBezTo>
                  <a:cubicBezTo>
                    <a:pt x="728" y="306"/>
                    <a:pt x="728" y="306"/>
                    <a:pt x="728" y="306"/>
                  </a:cubicBezTo>
                  <a:cubicBezTo>
                    <a:pt x="728" y="640"/>
                    <a:pt x="728" y="640"/>
                    <a:pt x="728" y="640"/>
                  </a:cubicBezTo>
                  <a:cubicBezTo>
                    <a:pt x="361" y="640"/>
                    <a:pt x="361" y="640"/>
                    <a:pt x="361" y="640"/>
                  </a:cubicBezTo>
                  <a:cubicBezTo>
                    <a:pt x="361" y="567"/>
                    <a:pt x="361" y="567"/>
                    <a:pt x="361" y="567"/>
                  </a:cubicBezTo>
                  <a:cubicBezTo>
                    <a:pt x="366" y="567"/>
                    <a:pt x="366" y="567"/>
                    <a:pt x="366" y="567"/>
                  </a:cubicBezTo>
                  <a:cubicBezTo>
                    <a:pt x="492" y="562"/>
                    <a:pt x="516" y="490"/>
                    <a:pt x="520" y="342"/>
                  </a:cubicBezTo>
                  <a:cubicBezTo>
                    <a:pt x="520" y="337"/>
                    <a:pt x="520" y="337"/>
                    <a:pt x="520" y="337"/>
                  </a:cubicBezTo>
                  <a:cubicBezTo>
                    <a:pt x="582" y="327"/>
                    <a:pt x="582" y="327"/>
                    <a:pt x="582" y="327"/>
                  </a:cubicBezTo>
                  <a:cubicBezTo>
                    <a:pt x="551" y="292"/>
                    <a:pt x="519" y="230"/>
                    <a:pt x="518" y="227"/>
                  </a:cubicBezTo>
                  <a:cubicBezTo>
                    <a:pt x="517" y="226"/>
                    <a:pt x="517" y="226"/>
                    <a:pt x="517" y="226"/>
                  </a:cubicBezTo>
                  <a:cubicBezTo>
                    <a:pt x="517" y="225"/>
                    <a:pt x="517" y="225"/>
                    <a:pt x="517" y="225"/>
                  </a:cubicBezTo>
                  <a:cubicBezTo>
                    <a:pt x="501" y="82"/>
                    <a:pt x="424" y="12"/>
                    <a:pt x="283" y="12"/>
                  </a:cubicBezTo>
                  <a:cubicBezTo>
                    <a:pt x="116" y="12"/>
                    <a:pt x="12" y="98"/>
                    <a:pt x="12" y="238"/>
                  </a:cubicBezTo>
                  <a:cubicBezTo>
                    <a:pt x="12" y="317"/>
                    <a:pt x="45" y="400"/>
                    <a:pt x="102" y="463"/>
                  </a:cubicBezTo>
                  <a:cubicBezTo>
                    <a:pt x="105" y="467"/>
                    <a:pt x="166" y="545"/>
                    <a:pt x="163" y="634"/>
                  </a:cubicBezTo>
                  <a:lnTo>
                    <a:pt x="163" y="692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2308" y="1758"/>
              <a:ext cx="255" cy="358"/>
            </a:xfrm>
            <a:custGeom>
              <a:avLst/>
              <a:gdLst>
                <a:gd name="T0" fmla="*/ 0 w 143"/>
                <a:gd name="T1" fmla="*/ 201 h 201"/>
                <a:gd name="T2" fmla="*/ 0 w 143"/>
                <a:gd name="T3" fmla="*/ 95 h 201"/>
                <a:gd name="T4" fmla="*/ 71 w 143"/>
                <a:gd name="T5" fmla="*/ 95 h 201"/>
                <a:gd name="T6" fmla="*/ 71 w 143"/>
                <a:gd name="T7" fmla="*/ 107 h 201"/>
                <a:gd name="T8" fmla="*/ 12 w 143"/>
                <a:gd name="T9" fmla="*/ 107 h 201"/>
                <a:gd name="T10" fmla="*/ 12 w 143"/>
                <a:gd name="T11" fmla="*/ 188 h 201"/>
                <a:gd name="T12" fmla="*/ 130 w 143"/>
                <a:gd name="T13" fmla="*/ 12 h 201"/>
                <a:gd name="T14" fmla="*/ 80 w 143"/>
                <a:gd name="T15" fmla="*/ 13 h 201"/>
                <a:gd name="T16" fmla="*/ 80 w 143"/>
                <a:gd name="T17" fmla="*/ 1 h 201"/>
                <a:gd name="T18" fmla="*/ 136 w 143"/>
                <a:gd name="T19" fmla="*/ 0 h 201"/>
                <a:gd name="T20" fmla="*/ 143 w 143"/>
                <a:gd name="T21" fmla="*/ 0 h 201"/>
                <a:gd name="T22" fmla="*/ 142 w 143"/>
                <a:gd name="T23" fmla="*/ 6 h 201"/>
                <a:gd name="T24" fmla="*/ 115 w 143"/>
                <a:gd name="T25" fmla="*/ 147 h 201"/>
                <a:gd name="T26" fmla="*/ 7 w 143"/>
                <a:gd name="T27" fmla="*/ 200 h 201"/>
                <a:gd name="T28" fmla="*/ 0 w 143"/>
                <a:gd name="T2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3" h="201">
                  <a:moveTo>
                    <a:pt x="0" y="20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107" y="182"/>
                    <a:pt x="127" y="126"/>
                    <a:pt x="130" y="12"/>
                  </a:cubicBezTo>
                  <a:cubicBezTo>
                    <a:pt x="121" y="12"/>
                    <a:pt x="103" y="12"/>
                    <a:pt x="80" y="13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113" y="0"/>
                    <a:pt x="136" y="0"/>
                    <a:pt x="136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1" y="77"/>
                    <a:pt x="133" y="118"/>
                    <a:pt x="115" y="147"/>
                  </a:cubicBezTo>
                  <a:cubicBezTo>
                    <a:pt x="94" y="181"/>
                    <a:pt x="60" y="198"/>
                    <a:pt x="7" y="200"/>
                  </a:cubicBezTo>
                  <a:lnTo>
                    <a:pt x="0" y="201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1968" y="1280"/>
              <a:ext cx="592" cy="501"/>
            </a:xfrm>
            <a:custGeom>
              <a:avLst/>
              <a:gdLst>
                <a:gd name="T0" fmla="*/ 163 w 332"/>
                <a:gd name="T1" fmla="*/ 281 h 281"/>
                <a:gd name="T2" fmla="*/ 85 w 332"/>
                <a:gd name="T3" fmla="*/ 280 h 281"/>
                <a:gd name="T4" fmla="*/ 33 w 332"/>
                <a:gd name="T5" fmla="*/ 257 h 281"/>
                <a:gd name="T6" fmla="*/ 3 w 332"/>
                <a:gd name="T7" fmla="*/ 155 h 281"/>
                <a:gd name="T8" fmla="*/ 89 w 332"/>
                <a:gd name="T9" fmla="*/ 54 h 281"/>
                <a:gd name="T10" fmla="*/ 251 w 332"/>
                <a:gd name="T11" fmla="*/ 113 h 281"/>
                <a:gd name="T12" fmla="*/ 252 w 332"/>
                <a:gd name="T13" fmla="*/ 121 h 281"/>
                <a:gd name="T14" fmla="*/ 91 w 332"/>
                <a:gd name="T15" fmla="*/ 121 h 281"/>
                <a:gd name="T16" fmla="*/ 91 w 332"/>
                <a:gd name="T17" fmla="*/ 172 h 281"/>
                <a:gd name="T18" fmla="*/ 179 w 332"/>
                <a:gd name="T19" fmla="*/ 172 h 281"/>
                <a:gd name="T20" fmla="*/ 179 w 332"/>
                <a:gd name="T21" fmla="*/ 150 h 281"/>
                <a:gd name="T22" fmla="*/ 191 w 332"/>
                <a:gd name="T23" fmla="*/ 150 h 281"/>
                <a:gd name="T24" fmla="*/ 191 w 332"/>
                <a:gd name="T25" fmla="*/ 172 h 281"/>
                <a:gd name="T26" fmla="*/ 318 w 332"/>
                <a:gd name="T27" fmla="*/ 172 h 281"/>
                <a:gd name="T28" fmla="*/ 189 w 332"/>
                <a:gd name="T29" fmla="*/ 12 h 281"/>
                <a:gd name="T30" fmla="*/ 191 w 332"/>
                <a:gd name="T31" fmla="*/ 0 h 281"/>
                <a:gd name="T32" fmla="*/ 331 w 332"/>
                <a:gd name="T33" fmla="*/ 178 h 281"/>
                <a:gd name="T34" fmla="*/ 332 w 332"/>
                <a:gd name="T35" fmla="*/ 184 h 281"/>
                <a:gd name="T36" fmla="*/ 191 w 332"/>
                <a:gd name="T37" fmla="*/ 184 h 281"/>
                <a:gd name="T38" fmla="*/ 191 w 332"/>
                <a:gd name="T39" fmla="*/ 281 h 281"/>
                <a:gd name="T40" fmla="*/ 185 w 332"/>
                <a:gd name="T41" fmla="*/ 281 h 281"/>
                <a:gd name="T42" fmla="*/ 163 w 332"/>
                <a:gd name="T43" fmla="*/ 281 h 281"/>
                <a:gd name="T44" fmla="*/ 113 w 332"/>
                <a:gd name="T45" fmla="*/ 65 h 281"/>
                <a:gd name="T46" fmla="*/ 90 w 332"/>
                <a:gd name="T47" fmla="*/ 66 h 281"/>
                <a:gd name="T48" fmla="*/ 15 w 332"/>
                <a:gd name="T49" fmla="*/ 156 h 281"/>
                <a:gd name="T50" fmla="*/ 42 w 332"/>
                <a:gd name="T51" fmla="*/ 249 h 281"/>
                <a:gd name="T52" fmla="*/ 85 w 332"/>
                <a:gd name="T53" fmla="*/ 268 h 281"/>
                <a:gd name="T54" fmla="*/ 179 w 332"/>
                <a:gd name="T55" fmla="*/ 269 h 281"/>
                <a:gd name="T56" fmla="*/ 179 w 332"/>
                <a:gd name="T57" fmla="*/ 184 h 281"/>
                <a:gd name="T58" fmla="*/ 79 w 332"/>
                <a:gd name="T59" fmla="*/ 184 h 281"/>
                <a:gd name="T60" fmla="*/ 79 w 332"/>
                <a:gd name="T61" fmla="*/ 109 h 281"/>
                <a:gd name="T62" fmla="*/ 236 w 332"/>
                <a:gd name="T63" fmla="*/ 109 h 281"/>
                <a:gd name="T64" fmla="*/ 113 w 332"/>
                <a:gd name="T65" fmla="*/ 6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2" h="281">
                  <a:moveTo>
                    <a:pt x="163" y="281"/>
                  </a:moveTo>
                  <a:cubicBezTo>
                    <a:pt x="131" y="281"/>
                    <a:pt x="111" y="281"/>
                    <a:pt x="85" y="280"/>
                  </a:cubicBezTo>
                  <a:cubicBezTo>
                    <a:pt x="64" y="279"/>
                    <a:pt x="46" y="272"/>
                    <a:pt x="33" y="257"/>
                  </a:cubicBezTo>
                  <a:cubicBezTo>
                    <a:pt x="0" y="222"/>
                    <a:pt x="3" y="158"/>
                    <a:pt x="3" y="155"/>
                  </a:cubicBezTo>
                  <a:cubicBezTo>
                    <a:pt x="8" y="56"/>
                    <a:pt x="88" y="54"/>
                    <a:pt x="89" y="54"/>
                  </a:cubicBezTo>
                  <a:cubicBezTo>
                    <a:pt x="236" y="46"/>
                    <a:pt x="250" y="111"/>
                    <a:pt x="251" y="113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179" y="172"/>
                    <a:pt x="179" y="172"/>
                    <a:pt x="179" y="172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91" y="150"/>
                    <a:pt x="191" y="150"/>
                    <a:pt x="191" y="150"/>
                  </a:cubicBezTo>
                  <a:cubicBezTo>
                    <a:pt x="191" y="172"/>
                    <a:pt x="191" y="172"/>
                    <a:pt x="191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07" y="81"/>
                    <a:pt x="264" y="29"/>
                    <a:pt x="189" y="12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73" y="18"/>
                    <a:pt x="320" y="78"/>
                    <a:pt x="331" y="178"/>
                  </a:cubicBezTo>
                  <a:cubicBezTo>
                    <a:pt x="332" y="184"/>
                    <a:pt x="332" y="184"/>
                    <a:pt x="332" y="184"/>
                  </a:cubicBezTo>
                  <a:cubicBezTo>
                    <a:pt x="191" y="184"/>
                    <a:pt x="191" y="184"/>
                    <a:pt x="191" y="184"/>
                  </a:cubicBezTo>
                  <a:cubicBezTo>
                    <a:pt x="191" y="281"/>
                    <a:pt x="191" y="281"/>
                    <a:pt x="191" y="281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177" y="281"/>
                    <a:pt x="170" y="281"/>
                    <a:pt x="163" y="281"/>
                  </a:cubicBezTo>
                  <a:moveTo>
                    <a:pt x="113" y="65"/>
                  </a:moveTo>
                  <a:cubicBezTo>
                    <a:pt x="106" y="65"/>
                    <a:pt x="98" y="65"/>
                    <a:pt x="90" y="66"/>
                  </a:cubicBezTo>
                  <a:cubicBezTo>
                    <a:pt x="87" y="66"/>
                    <a:pt x="20" y="68"/>
                    <a:pt x="15" y="156"/>
                  </a:cubicBezTo>
                  <a:cubicBezTo>
                    <a:pt x="15" y="156"/>
                    <a:pt x="12" y="217"/>
                    <a:pt x="42" y="249"/>
                  </a:cubicBezTo>
                  <a:cubicBezTo>
                    <a:pt x="53" y="261"/>
                    <a:pt x="67" y="267"/>
                    <a:pt x="85" y="268"/>
                  </a:cubicBezTo>
                  <a:cubicBezTo>
                    <a:pt x="115" y="269"/>
                    <a:pt x="137" y="269"/>
                    <a:pt x="179" y="269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236" y="109"/>
                    <a:pt x="236" y="109"/>
                    <a:pt x="236" y="109"/>
                  </a:cubicBezTo>
                  <a:cubicBezTo>
                    <a:pt x="228" y="95"/>
                    <a:pt x="200" y="65"/>
                    <a:pt x="113" y="65"/>
                  </a:cubicBezTo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1784" y="1289"/>
              <a:ext cx="469" cy="1110"/>
            </a:xfrm>
            <a:custGeom>
              <a:avLst/>
              <a:gdLst>
                <a:gd name="T0" fmla="*/ 172 w 263"/>
                <a:gd name="T1" fmla="*/ 623 h 623"/>
                <a:gd name="T2" fmla="*/ 160 w 263"/>
                <a:gd name="T3" fmla="*/ 623 h 623"/>
                <a:gd name="T4" fmla="*/ 160 w 263"/>
                <a:gd name="T5" fmla="*/ 447 h 623"/>
                <a:gd name="T6" fmla="*/ 115 w 263"/>
                <a:gd name="T7" fmla="*/ 447 h 623"/>
                <a:gd name="T8" fmla="*/ 114 w 263"/>
                <a:gd name="T9" fmla="*/ 441 h 623"/>
                <a:gd name="T10" fmla="*/ 76 w 263"/>
                <a:gd name="T11" fmla="*/ 375 h 623"/>
                <a:gd name="T12" fmla="*/ 0 w 263"/>
                <a:gd name="T13" fmla="*/ 184 h 623"/>
                <a:gd name="T14" fmla="*/ 145 w 263"/>
                <a:gd name="T15" fmla="*/ 0 h 623"/>
                <a:gd name="T16" fmla="*/ 148 w 263"/>
                <a:gd name="T17" fmla="*/ 11 h 623"/>
                <a:gd name="T18" fmla="*/ 12 w 263"/>
                <a:gd name="T19" fmla="*/ 184 h 623"/>
                <a:gd name="T20" fmla="*/ 85 w 263"/>
                <a:gd name="T21" fmla="*/ 367 h 623"/>
                <a:gd name="T22" fmla="*/ 85 w 263"/>
                <a:gd name="T23" fmla="*/ 367 h 623"/>
                <a:gd name="T24" fmla="*/ 125 w 263"/>
                <a:gd name="T25" fmla="*/ 435 h 623"/>
                <a:gd name="T26" fmla="*/ 160 w 263"/>
                <a:gd name="T27" fmla="*/ 435 h 623"/>
                <a:gd name="T28" fmla="*/ 160 w 263"/>
                <a:gd name="T29" fmla="*/ 323 h 623"/>
                <a:gd name="T30" fmla="*/ 263 w 263"/>
                <a:gd name="T31" fmla="*/ 323 h 623"/>
                <a:gd name="T32" fmla="*/ 263 w 263"/>
                <a:gd name="T33" fmla="*/ 447 h 623"/>
                <a:gd name="T34" fmla="*/ 172 w 263"/>
                <a:gd name="T35" fmla="*/ 447 h 623"/>
                <a:gd name="T36" fmla="*/ 172 w 263"/>
                <a:gd name="T37" fmla="*/ 623 h 623"/>
                <a:gd name="T38" fmla="*/ 172 w 263"/>
                <a:gd name="T39" fmla="*/ 435 h 623"/>
                <a:gd name="T40" fmla="*/ 251 w 263"/>
                <a:gd name="T41" fmla="*/ 435 h 623"/>
                <a:gd name="T42" fmla="*/ 251 w 263"/>
                <a:gd name="T43" fmla="*/ 335 h 623"/>
                <a:gd name="T44" fmla="*/ 172 w 263"/>
                <a:gd name="T45" fmla="*/ 335 h 623"/>
                <a:gd name="T46" fmla="*/ 172 w 263"/>
                <a:gd name="T47" fmla="*/ 435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623">
                  <a:moveTo>
                    <a:pt x="172" y="623"/>
                  </a:moveTo>
                  <a:cubicBezTo>
                    <a:pt x="160" y="623"/>
                    <a:pt x="160" y="623"/>
                    <a:pt x="160" y="623"/>
                  </a:cubicBezTo>
                  <a:cubicBezTo>
                    <a:pt x="160" y="447"/>
                    <a:pt x="160" y="447"/>
                    <a:pt x="160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4" y="441"/>
                    <a:pt x="114" y="441"/>
                    <a:pt x="114" y="441"/>
                  </a:cubicBezTo>
                  <a:cubicBezTo>
                    <a:pt x="113" y="426"/>
                    <a:pt x="86" y="388"/>
                    <a:pt x="76" y="375"/>
                  </a:cubicBezTo>
                  <a:cubicBezTo>
                    <a:pt x="28" y="321"/>
                    <a:pt x="0" y="251"/>
                    <a:pt x="0" y="184"/>
                  </a:cubicBezTo>
                  <a:cubicBezTo>
                    <a:pt x="0" y="92"/>
                    <a:pt x="53" y="25"/>
                    <a:pt x="145" y="0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60" y="35"/>
                    <a:pt x="12" y="96"/>
                    <a:pt x="12" y="184"/>
                  </a:cubicBezTo>
                  <a:cubicBezTo>
                    <a:pt x="12" y="249"/>
                    <a:pt x="39" y="315"/>
                    <a:pt x="85" y="367"/>
                  </a:cubicBezTo>
                  <a:cubicBezTo>
                    <a:pt x="85" y="367"/>
                    <a:pt x="85" y="367"/>
                    <a:pt x="85" y="367"/>
                  </a:cubicBezTo>
                  <a:cubicBezTo>
                    <a:pt x="89" y="372"/>
                    <a:pt x="119" y="412"/>
                    <a:pt x="125" y="435"/>
                  </a:cubicBezTo>
                  <a:cubicBezTo>
                    <a:pt x="160" y="435"/>
                    <a:pt x="160" y="435"/>
                    <a:pt x="160" y="435"/>
                  </a:cubicBezTo>
                  <a:cubicBezTo>
                    <a:pt x="160" y="323"/>
                    <a:pt x="160" y="323"/>
                    <a:pt x="160" y="323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172" y="447"/>
                    <a:pt x="172" y="447"/>
                    <a:pt x="172" y="447"/>
                  </a:cubicBezTo>
                  <a:lnTo>
                    <a:pt x="172" y="623"/>
                  </a:lnTo>
                  <a:close/>
                  <a:moveTo>
                    <a:pt x="172" y="435"/>
                  </a:moveTo>
                  <a:cubicBezTo>
                    <a:pt x="251" y="435"/>
                    <a:pt x="251" y="435"/>
                    <a:pt x="251" y="435"/>
                  </a:cubicBezTo>
                  <a:cubicBezTo>
                    <a:pt x="251" y="335"/>
                    <a:pt x="251" y="335"/>
                    <a:pt x="251" y="335"/>
                  </a:cubicBezTo>
                  <a:cubicBezTo>
                    <a:pt x="172" y="335"/>
                    <a:pt x="172" y="335"/>
                    <a:pt x="172" y="335"/>
                  </a:cubicBezTo>
                  <a:lnTo>
                    <a:pt x="172" y="435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2164" y="1681"/>
              <a:ext cx="417" cy="22"/>
            </a:xfrm>
            <a:prstGeom prst="rect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1868" y="1626"/>
              <a:ext cx="212" cy="260"/>
            </a:xfrm>
            <a:custGeom>
              <a:avLst/>
              <a:gdLst>
                <a:gd name="T0" fmla="*/ 119 w 119"/>
                <a:gd name="T1" fmla="*/ 146 h 146"/>
                <a:gd name="T2" fmla="*/ 0 w 119"/>
                <a:gd name="T3" fmla="*/ 1 h 146"/>
                <a:gd name="T4" fmla="*/ 12 w 119"/>
                <a:gd name="T5" fmla="*/ 0 h 146"/>
                <a:gd name="T6" fmla="*/ 119 w 119"/>
                <a:gd name="T7" fmla="*/ 134 h 146"/>
                <a:gd name="T8" fmla="*/ 119 w 11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46">
                  <a:moveTo>
                    <a:pt x="119" y="146"/>
                  </a:moveTo>
                  <a:cubicBezTo>
                    <a:pt x="16" y="146"/>
                    <a:pt x="0" y="3"/>
                    <a:pt x="0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26" y="134"/>
                    <a:pt x="119" y="134"/>
                  </a:cubicBezTo>
                  <a:lnTo>
                    <a:pt x="119" y="146"/>
                  </a:lnTo>
                  <a:close/>
                </a:path>
              </a:pathLst>
            </a:cu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Oval 16"/>
            <p:cNvSpPr>
              <a:spLocks noChangeArrowheads="1"/>
            </p:cNvSpPr>
            <p:nvPr/>
          </p:nvSpPr>
          <p:spPr bwMode="auto">
            <a:xfrm>
              <a:off x="2444" y="1507"/>
              <a:ext cx="50" cy="50"/>
            </a:xfrm>
            <a:prstGeom prst="ellipse">
              <a:avLst/>
            </a:prstGeom>
            <a:solidFill>
              <a:srgbClr val="F7D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Oval 17"/>
            <p:cNvSpPr>
              <a:spLocks noChangeArrowheads="1"/>
            </p:cNvSpPr>
            <p:nvPr/>
          </p:nvSpPr>
          <p:spPr bwMode="auto">
            <a:xfrm>
              <a:off x="1850" y="1599"/>
              <a:ext cx="56" cy="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Oval 18"/>
            <p:cNvSpPr>
              <a:spLocks noChangeArrowheads="1"/>
            </p:cNvSpPr>
            <p:nvPr/>
          </p:nvSpPr>
          <p:spPr bwMode="auto">
            <a:xfrm>
              <a:off x="2052" y="1849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Oval 19"/>
            <p:cNvSpPr>
              <a:spLocks noChangeArrowheads="1"/>
            </p:cNvSpPr>
            <p:nvPr/>
          </p:nvSpPr>
          <p:spPr bwMode="auto">
            <a:xfrm>
              <a:off x="1979" y="2047"/>
              <a:ext cx="55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Oval 20"/>
            <p:cNvSpPr>
              <a:spLocks noChangeArrowheads="1"/>
            </p:cNvSpPr>
            <p:nvPr/>
          </p:nvSpPr>
          <p:spPr bwMode="auto">
            <a:xfrm>
              <a:off x="2399" y="1911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Oval 21"/>
            <p:cNvSpPr>
              <a:spLocks noChangeArrowheads="1"/>
            </p:cNvSpPr>
            <p:nvPr/>
          </p:nvSpPr>
          <p:spPr bwMode="auto">
            <a:xfrm>
              <a:off x="2552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Oval 22"/>
            <p:cNvSpPr>
              <a:spLocks noChangeArrowheads="1"/>
            </p:cNvSpPr>
            <p:nvPr/>
          </p:nvSpPr>
          <p:spPr bwMode="auto">
            <a:xfrm>
              <a:off x="2440" y="1740"/>
              <a:ext cx="5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Oval 23"/>
            <p:cNvSpPr>
              <a:spLocks noChangeArrowheads="1"/>
            </p:cNvSpPr>
            <p:nvPr/>
          </p:nvSpPr>
          <p:spPr bwMode="auto">
            <a:xfrm>
              <a:off x="2135" y="1663"/>
              <a:ext cx="56" cy="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7" name="Oval 24"/>
            <p:cNvSpPr>
              <a:spLocks noChangeArrowheads="1"/>
            </p:cNvSpPr>
            <p:nvPr/>
          </p:nvSpPr>
          <p:spPr bwMode="auto">
            <a:xfrm>
              <a:off x="2266" y="1494"/>
              <a:ext cx="60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Oval 25"/>
            <p:cNvSpPr>
              <a:spLocks noChangeArrowheads="1"/>
            </p:cNvSpPr>
            <p:nvPr/>
          </p:nvSpPr>
          <p:spPr bwMode="auto">
            <a:xfrm>
              <a:off x="2469" y="1282"/>
              <a:ext cx="62" cy="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Oval 26"/>
            <p:cNvSpPr>
              <a:spLocks noChangeArrowheads="1"/>
            </p:cNvSpPr>
            <p:nvPr/>
          </p:nvSpPr>
          <p:spPr bwMode="auto">
            <a:xfrm>
              <a:off x="2269" y="1507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Oval 27"/>
            <p:cNvSpPr>
              <a:spLocks noChangeArrowheads="1"/>
            </p:cNvSpPr>
            <p:nvPr/>
          </p:nvSpPr>
          <p:spPr bwMode="auto">
            <a:xfrm>
              <a:off x="2269" y="1662"/>
              <a:ext cx="57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Oval 28"/>
            <p:cNvSpPr>
              <a:spLocks noChangeArrowheads="1"/>
            </p:cNvSpPr>
            <p:nvPr/>
          </p:nvSpPr>
          <p:spPr bwMode="auto">
            <a:xfrm>
              <a:off x="2184" y="129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Oval 29"/>
            <p:cNvSpPr>
              <a:spLocks noChangeArrowheads="1"/>
            </p:cNvSpPr>
            <p:nvPr/>
          </p:nvSpPr>
          <p:spPr bwMode="auto">
            <a:xfrm>
              <a:off x="1961" y="1263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Oval 30"/>
            <p:cNvSpPr>
              <a:spLocks noChangeArrowheads="1"/>
            </p:cNvSpPr>
            <p:nvPr/>
          </p:nvSpPr>
          <p:spPr bwMode="auto">
            <a:xfrm>
              <a:off x="1752" y="1849"/>
              <a:ext cx="56" cy="5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2845" y="1469"/>
              <a:ext cx="258" cy="260"/>
            </a:xfrm>
            <a:custGeom>
              <a:avLst/>
              <a:gdLst>
                <a:gd name="T0" fmla="*/ 145 w 145"/>
                <a:gd name="T1" fmla="*/ 109 h 146"/>
                <a:gd name="T2" fmla="*/ 108 w 145"/>
                <a:gd name="T3" fmla="*/ 146 h 146"/>
                <a:gd name="T4" fmla="*/ 37 w 145"/>
                <a:gd name="T5" fmla="*/ 146 h 146"/>
                <a:gd name="T6" fmla="*/ 0 w 145"/>
                <a:gd name="T7" fmla="*/ 109 h 146"/>
                <a:gd name="T8" fmla="*/ 0 w 145"/>
                <a:gd name="T9" fmla="*/ 38 h 146"/>
                <a:gd name="T10" fmla="*/ 37 w 145"/>
                <a:gd name="T11" fmla="*/ 0 h 146"/>
                <a:gd name="T12" fmla="*/ 108 w 145"/>
                <a:gd name="T13" fmla="*/ 0 h 146"/>
                <a:gd name="T14" fmla="*/ 145 w 145"/>
                <a:gd name="T15" fmla="*/ 38 h 146"/>
                <a:gd name="T16" fmla="*/ 145 w 145"/>
                <a:gd name="T17" fmla="*/ 10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46">
                  <a:moveTo>
                    <a:pt x="145" y="109"/>
                  </a:moveTo>
                  <a:cubicBezTo>
                    <a:pt x="145" y="129"/>
                    <a:pt x="128" y="146"/>
                    <a:pt x="108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16" y="146"/>
                    <a:pt x="0" y="129"/>
                    <a:pt x="0" y="10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28" y="0"/>
                    <a:pt x="145" y="17"/>
                    <a:pt x="145" y="38"/>
                  </a:cubicBezTo>
                  <a:lnTo>
                    <a:pt x="145" y="109"/>
                  </a:lnTo>
                  <a:close/>
                </a:path>
              </a:pathLst>
            </a:custGeom>
            <a:solidFill>
              <a:srgbClr val="509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2893" y="1535"/>
              <a:ext cx="162" cy="153"/>
            </a:xfrm>
            <a:custGeom>
              <a:avLst/>
              <a:gdLst>
                <a:gd name="T0" fmla="*/ 45 w 91"/>
                <a:gd name="T1" fmla="*/ 86 h 86"/>
                <a:gd name="T2" fmla="*/ 0 w 91"/>
                <a:gd name="T3" fmla="*/ 41 h 86"/>
                <a:gd name="T4" fmla="*/ 20 w 91"/>
                <a:gd name="T5" fmla="*/ 3 h 86"/>
                <a:gd name="T6" fmla="*/ 28 w 91"/>
                <a:gd name="T7" fmla="*/ 5 h 86"/>
                <a:gd name="T8" fmla="*/ 26 w 91"/>
                <a:gd name="T9" fmla="*/ 13 h 86"/>
                <a:gd name="T10" fmla="*/ 12 w 91"/>
                <a:gd name="T11" fmla="*/ 41 h 86"/>
                <a:gd name="T12" fmla="*/ 45 w 91"/>
                <a:gd name="T13" fmla="*/ 74 h 86"/>
                <a:gd name="T14" fmla="*/ 79 w 91"/>
                <a:gd name="T15" fmla="*/ 41 h 86"/>
                <a:gd name="T16" fmla="*/ 63 w 91"/>
                <a:gd name="T17" fmla="*/ 12 h 86"/>
                <a:gd name="T18" fmla="*/ 62 w 91"/>
                <a:gd name="T19" fmla="*/ 4 h 86"/>
                <a:gd name="T20" fmla="*/ 70 w 91"/>
                <a:gd name="T21" fmla="*/ 2 h 86"/>
                <a:gd name="T22" fmla="*/ 91 w 91"/>
                <a:gd name="T23" fmla="*/ 41 h 86"/>
                <a:gd name="T24" fmla="*/ 45 w 91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6">
                  <a:moveTo>
                    <a:pt x="45" y="86"/>
                  </a:moveTo>
                  <a:cubicBezTo>
                    <a:pt x="20" y="86"/>
                    <a:pt x="0" y="66"/>
                    <a:pt x="0" y="41"/>
                  </a:cubicBezTo>
                  <a:cubicBezTo>
                    <a:pt x="0" y="26"/>
                    <a:pt x="7" y="12"/>
                    <a:pt x="20" y="3"/>
                  </a:cubicBezTo>
                  <a:cubicBezTo>
                    <a:pt x="22" y="1"/>
                    <a:pt x="26" y="2"/>
                    <a:pt x="28" y="5"/>
                  </a:cubicBezTo>
                  <a:cubicBezTo>
                    <a:pt x="30" y="7"/>
                    <a:pt x="29" y="11"/>
                    <a:pt x="26" y="13"/>
                  </a:cubicBezTo>
                  <a:cubicBezTo>
                    <a:pt x="17" y="19"/>
                    <a:pt x="12" y="30"/>
                    <a:pt x="12" y="41"/>
                  </a:cubicBezTo>
                  <a:cubicBezTo>
                    <a:pt x="12" y="59"/>
                    <a:pt x="27" y="74"/>
                    <a:pt x="45" y="74"/>
                  </a:cubicBezTo>
                  <a:cubicBezTo>
                    <a:pt x="64" y="74"/>
                    <a:pt x="79" y="59"/>
                    <a:pt x="79" y="41"/>
                  </a:cubicBezTo>
                  <a:cubicBezTo>
                    <a:pt x="79" y="29"/>
                    <a:pt x="73" y="19"/>
                    <a:pt x="63" y="12"/>
                  </a:cubicBezTo>
                  <a:cubicBezTo>
                    <a:pt x="61" y="11"/>
                    <a:pt x="60" y="7"/>
                    <a:pt x="62" y="4"/>
                  </a:cubicBezTo>
                  <a:cubicBezTo>
                    <a:pt x="63" y="1"/>
                    <a:pt x="67" y="0"/>
                    <a:pt x="70" y="2"/>
                  </a:cubicBezTo>
                  <a:cubicBezTo>
                    <a:pt x="83" y="11"/>
                    <a:pt x="91" y="25"/>
                    <a:pt x="91" y="41"/>
                  </a:cubicBezTo>
                  <a:cubicBezTo>
                    <a:pt x="91" y="66"/>
                    <a:pt x="70" y="86"/>
                    <a:pt x="45" y="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2962" y="1498"/>
              <a:ext cx="22" cy="103"/>
            </a:xfrm>
            <a:custGeom>
              <a:avLst/>
              <a:gdLst>
                <a:gd name="T0" fmla="*/ 6 w 12"/>
                <a:gd name="T1" fmla="*/ 58 h 58"/>
                <a:gd name="T2" fmla="*/ 0 w 12"/>
                <a:gd name="T3" fmla="*/ 52 h 58"/>
                <a:gd name="T4" fmla="*/ 0 w 12"/>
                <a:gd name="T5" fmla="*/ 6 h 58"/>
                <a:gd name="T6" fmla="*/ 6 w 12"/>
                <a:gd name="T7" fmla="*/ 0 h 58"/>
                <a:gd name="T8" fmla="*/ 12 w 12"/>
                <a:gd name="T9" fmla="*/ 6 h 58"/>
                <a:gd name="T10" fmla="*/ 12 w 12"/>
                <a:gd name="T11" fmla="*/ 52 h 58"/>
                <a:gd name="T12" fmla="*/ 6 w 12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8">
                  <a:moveTo>
                    <a:pt x="6" y="58"/>
                  </a:move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5"/>
                    <a:pt x="10" y="58"/>
                    <a:pt x="6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906" y="3126"/>
              <a:ext cx="2862" cy="677"/>
            </a:xfrm>
            <a:custGeom>
              <a:avLst/>
              <a:gdLst>
                <a:gd name="T0" fmla="*/ 1606 w 1606"/>
                <a:gd name="T1" fmla="*/ 307 h 380"/>
                <a:gd name="T2" fmla="*/ 1534 w 1606"/>
                <a:gd name="T3" fmla="*/ 380 h 380"/>
                <a:gd name="T4" fmla="*/ 72 w 1606"/>
                <a:gd name="T5" fmla="*/ 380 h 380"/>
                <a:gd name="T6" fmla="*/ 0 w 1606"/>
                <a:gd name="T7" fmla="*/ 307 h 380"/>
                <a:gd name="T8" fmla="*/ 0 w 1606"/>
                <a:gd name="T9" fmla="*/ 73 h 380"/>
                <a:gd name="T10" fmla="*/ 72 w 1606"/>
                <a:gd name="T11" fmla="*/ 0 h 380"/>
                <a:gd name="T12" fmla="*/ 1534 w 1606"/>
                <a:gd name="T13" fmla="*/ 0 h 380"/>
                <a:gd name="T14" fmla="*/ 1606 w 1606"/>
                <a:gd name="T15" fmla="*/ 73 h 380"/>
                <a:gd name="T16" fmla="*/ 1606 w 1606"/>
                <a:gd name="T17" fmla="*/ 30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6" h="380">
                  <a:moveTo>
                    <a:pt x="1606" y="307"/>
                  </a:moveTo>
                  <a:cubicBezTo>
                    <a:pt x="1606" y="347"/>
                    <a:pt x="1574" y="380"/>
                    <a:pt x="1534" y="380"/>
                  </a:cubicBezTo>
                  <a:cubicBezTo>
                    <a:pt x="72" y="380"/>
                    <a:pt x="72" y="380"/>
                    <a:pt x="72" y="380"/>
                  </a:cubicBezTo>
                  <a:cubicBezTo>
                    <a:pt x="32" y="380"/>
                    <a:pt x="0" y="347"/>
                    <a:pt x="0" y="30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3"/>
                    <a:pt x="32" y="0"/>
                    <a:pt x="72" y="0"/>
                  </a:cubicBezTo>
                  <a:cubicBezTo>
                    <a:pt x="1534" y="0"/>
                    <a:pt x="1534" y="0"/>
                    <a:pt x="1534" y="0"/>
                  </a:cubicBezTo>
                  <a:cubicBezTo>
                    <a:pt x="1574" y="0"/>
                    <a:pt x="1606" y="33"/>
                    <a:pt x="1606" y="73"/>
                  </a:cubicBezTo>
                  <a:cubicBezTo>
                    <a:pt x="1606" y="307"/>
                    <a:pt x="1606" y="307"/>
                    <a:pt x="1606" y="307"/>
                  </a:cubicBezTo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995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Freeform 36"/>
            <p:cNvSpPr>
              <a:spLocks/>
            </p:cNvSpPr>
            <p:nvPr/>
          </p:nvSpPr>
          <p:spPr bwMode="auto">
            <a:xfrm>
              <a:off x="1155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Freeform 37"/>
            <p:cNvSpPr>
              <a:spLocks/>
            </p:cNvSpPr>
            <p:nvPr/>
          </p:nvSpPr>
          <p:spPr bwMode="auto">
            <a:xfrm>
              <a:off x="1314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Freeform 38"/>
            <p:cNvSpPr>
              <a:spLocks/>
            </p:cNvSpPr>
            <p:nvPr/>
          </p:nvSpPr>
          <p:spPr bwMode="auto">
            <a:xfrm>
              <a:off x="1474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1633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Freeform 40"/>
            <p:cNvSpPr>
              <a:spLocks/>
            </p:cNvSpPr>
            <p:nvPr/>
          </p:nvSpPr>
          <p:spPr bwMode="auto">
            <a:xfrm>
              <a:off x="1793" y="3185"/>
              <a:ext cx="129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Freeform 41"/>
            <p:cNvSpPr>
              <a:spLocks/>
            </p:cNvSpPr>
            <p:nvPr/>
          </p:nvSpPr>
          <p:spPr bwMode="auto">
            <a:xfrm>
              <a:off x="1954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2112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Freeform 43"/>
            <p:cNvSpPr>
              <a:spLocks/>
            </p:cNvSpPr>
            <p:nvPr/>
          </p:nvSpPr>
          <p:spPr bwMode="auto">
            <a:xfrm>
              <a:off x="2273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Freeform 44"/>
            <p:cNvSpPr>
              <a:spLocks/>
            </p:cNvSpPr>
            <p:nvPr/>
          </p:nvSpPr>
          <p:spPr bwMode="auto">
            <a:xfrm>
              <a:off x="243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Freeform 45"/>
            <p:cNvSpPr>
              <a:spLocks/>
            </p:cNvSpPr>
            <p:nvPr/>
          </p:nvSpPr>
          <p:spPr bwMode="auto">
            <a:xfrm>
              <a:off x="2592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  <a:gd name="T16" fmla="*/ 72 w 72"/>
                <a:gd name="T17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Freeform 46"/>
            <p:cNvSpPr>
              <a:spLocks/>
            </p:cNvSpPr>
            <p:nvPr/>
          </p:nvSpPr>
          <p:spPr bwMode="auto">
            <a:xfrm>
              <a:off x="2911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3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3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Freeform 47"/>
            <p:cNvSpPr>
              <a:spLocks/>
            </p:cNvSpPr>
            <p:nvPr/>
          </p:nvSpPr>
          <p:spPr bwMode="auto">
            <a:xfrm>
              <a:off x="3071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Freeform 48"/>
            <p:cNvSpPr>
              <a:spLocks/>
            </p:cNvSpPr>
            <p:nvPr/>
          </p:nvSpPr>
          <p:spPr bwMode="auto">
            <a:xfrm>
              <a:off x="3230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49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49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49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Freeform 49"/>
            <p:cNvSpPr>
              <a:spLocks/>
            </p:cNvSpPr>
            <p:nvPr/>
          </p:nvSpPr>
          <p:spPr bwMode="auto">
            <a:xfrm>
              <a:off x="3390" y="3185"/>
              <a:ext cx="128" cy="84"/>
            </a:xfrm>
            <a:custGeom>
              <a:avLst/>
              <a:gdLst>
                <a:gd name="T0" fmla="*/ 72 w 72"/>
                <a:gd name="T1" fmla="*/ 23 h 47"/>
                <a:gd name="T2" fmla="*/ 49 w 72"/>
                <a:gd name="T3" fmla="*/ 47 h 47"/>
                <a:gd name="T4" fmla="*/ 23 w 72"/>
                <a:gd name="T5" fmla="*/ 47 h 47"/>
                <a:gd name="T6" fmla="*/ 0 w 72"/>
                <a:gd name="T7" fmla="*/ 23 h 47"/>
                <a:gd name="T8" fmla="*/ 0 w 72"/>
                <a:gd name="T9" fmla="*/ 23 h 47"/>
                <a:gd name="T10" fmla="*/ 23 w 72"/>
                <a:gd name="T11" fmla="*/ 0 h 47"/>
                <a:gd name="T12" fmla="*/ 49 w 72"/>
                <a:gd name="T13" fmla="*/ 0 h 47"/>
                <a:gd name="T14" fmla="*/ 72 w 72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7">
                  <a:moveTo>
                    <a:pt x="72" y="23"/>
                  </a:moveTo>
                  <a:cubicBezTo>
                    <a:pt x="72" y="36"/>
                    <a:pt x="62" y="47"/>
                    <a:pt x="49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Freeform 50"/>
            <p:cNvSpPr>
              <a:spLocks/>
            </p:cNvSpPr>
            <p:nvPr/>
          </p:nvSpPr>
          <p:spPr bwMode="auto">
            <a:xfrm>
              <a:off x="3549" y="3185"/>
              <a:ext cx="130" cy="84"/>
            </a:xfrm>
            <a:custGeom>
              <a:avLst/>
              <a:gdLst>
                <a:gd name="T0" fmla="*/ 73 w 73"/>
                <a:gd name="T1" fmla="*/ 23 h 47"/>
                <a:gd name="T2" fmla="*/ 50 w 73"/>
                <a:gd name="T3" fmla="*/ 47 h 47"/>
                <a:gd name="T4" fmla="*/ 24 w 73"/>
                <a:gd name="T5" fmla="*/ 47 h 47"/>
                <a:gd name="T6" fmla="*/ 0 w 73"/>
                <a:gd name="T7" fmla="*/ 23 h 47"/>
                <a:gd name="T8" fmla="*/ 0 w 73"/>
                <a:gd name="T9" fmla="*/ 23 h 47"/>
                <a:gd name="T10" fmla="*/ 24 w 73"/>
                <a:gd name="T11" fmla="*/ 0 h 47"/>
                <a:gd name="T12" fmla="*/ 50 w 73"/>
                <a:gd name="T13" fmla="*/ 0 h 47"/>
                <a:gd name="T14" fmla="*/ 73 w 73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7">
                  <a:moveTo>
                    <a:pt x="73" y="23"/>
                  </a:moveTo>
                  <a:cubicBezTo>
                    <a:pt x="73" y="36"/>
                    <a:pt x="62" y="47"/>
                    <a:pt x="50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1" y="47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Freeform 51"/>
            <p:cNvSpPr>
              <a:spLocks/>
            </p:cNvSpPr>
            <p:nvPr/>
          </p:nvSpPr>
          <p:spPr bwMode="auto">
            <a:xfrm>
              <a:off x="995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7" name="Freeform 52"/>
            <p:cNvSpPr>
              <a:spLocks/>
            </p:cNvSpPr>
            <p:nvPr/>
          </p:nvSpPr>
          <p:spPr bwMode="auto">
            <a:xfrm>
              <a:off x="1155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Freeform 53"/>
            <p:cNvSpPr>
              <a:spLocks/>
            </p:cNvSpPr>
            <p:nvPr/>
          </p:nvSpPr>
          <p:spPr bwMode="auto">
            <a:xfrm>
              <a:off x="1314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Freeform 54"/>
            <p:cNvSpPr>
              <a:spLocks/>
            </p:cNvSpPr>
            <p:nvPr/>
          </p:nvSpPr>
          <p:spPr bwMode="auto">
            <a:xfrm>
              <a:off x="1474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Freeform 55"/>
            <p:cNvSpPr>
              <a:spLocks/>
            </p:cNvSpPr>
            <p:nvPr/>
          </p:nvSpPr>
          <p:spPr bwMode="auto">
            <a:xfrm>
              <a:off x="1633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Freeform 56"/>
            <p:cNvSpPr>
              <a:spLocks/>
            </p:cNvSpPr>
            <p:nvPr/>
          </p:nvSpPr>
          <p:spPr bwMode="auto">
            <a:xfrm>
              <a:off x="1793" y="3299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Freeform 57"/>
            <p:cNvSpPr>
              <a:spLocks/>
            </p:cNvSpPr>
            <p:nvPr/>
          </p:nvSpPr>
          <p:spPr bwMode="auto">
            <a:xfrm>
              <a:off x="1954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Freeform 58"/>
            <p:cNvSpPr>
              <a:spLocks/>
            </p:cNvSpPr>
            <p:nvPr/>
          </p:nvSpPr>
          <p:spPr bwMode="auto">
            <a:xfrm>
              <a:off x="2112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Freeform 59"/>
            <p:cNvSpPr>
              <a:spLocks/>
            </p:cNvSpPr>
            <p:nvPr/>
          </p:nvSpPr>
          <p:spPr bwMode="auto">
            <a:xfrm>
              <a:off x="2273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Freeform 60"/>
            <p:cNvSpPr>
              <a:spLocks/>
            </p:cNvSpPr>
            <p:nvPr/>
          </p:nvSpPr>
          <p:spPr bwMode="auto">
            <a:xfrm>
              <a:off x="243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Freeform 61"/>
            <p:cNvSpPr>
              <a:spLocks/>
            </p:cNvSpPr>
            <p:nvPr/>
          </p:nvSpPr>
          <p:spPr bwMode="auto">
            <a:xfrm>
              <a:off x="2911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Freeform 62"/>
            <p:cNvSpPr>
              <a:spLocks/>
            </p:cNvSpPr>
            <p:nvPr/>
          </p:nvSpPr>
          <p:spPr bwMode="auto">
            <a:xfrm>
              <a:off x="3071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Freeform 63"/>
            <p:cNvSpPr>
              <a:spLocks/>
            </p:cNvSpPr>
            <p:nvPr/>
          </p:nvSpPr>
          <p:spPr bwMode="auto">
            <a:xfrm>
              <a:off x="3230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9" name="Freeform 64"/>
            <p:cNvSpPr>
              <a:spLocks/>
            </p:cNvSpPr>
            <p:nvPr/>
          </p:nvSpPr>
          <p:spPr bwMode="auto">
            <a:xfrm>
              <a:off x="3390" y="3299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1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3549" y="3299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1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1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Freeform 66"/>
            <p:cNvSpPr>
              <a:spLocks/>
            </p:cNvSpPr>
            <p:nvPr/>
          </p:nvSpPr>
          <p:spPr bwMode="auto">
            <a:xfrm>
              <a:off x="995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4" name="Freeform 67"/>
            <p:cNvSpPr>
              <a:spLocks/>
            </p:cNvSpPr>
            <p:nvPr/>
          </p:nvSpPr>
          <p:spPr bwMode="auto">
            <a:xfrm>
              <a:off x="1155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Freeform 68"/>
            <p:cNvSpPr>
              <a:spLocks/>
            </p:cNvSpPr>
            <p:nvPr/>
          </p:nvSpPr>
          <p:spPr bwMode="auto">
            <a:xfrm>
              <a:off x="1314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8" name="Freeform 69"/>
            <p:cNvSpPr>
              <a:spLocks/>
            </p:cNvSpPr>
            <p:nvPr/>
          </p:nvSpPr>
          <p:spPr bwMode="auto">
            <a:xfrm>
              <a:off x="1474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" name="Freeform 70"/>
            <p:cNvSpPr>
              <a:spLocks/>
            </p:cNvSpPr>
            <p:nvPr/>
          </p:nvSpPr>
          <p:spPr bwMode="auto">
            <a:xfrm>
              <a:off x="1633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3" name="Freeform 71"/>
            <p:cNvSpPr>
              <a:spLocks/>
            </p:cNvSpPr>
            <p:nvPr/>
          </p:nvSpPr>
          <p:spPr bwMode="auto">
            <a:xfrm>
              <a:off x="1793" y="3458"/>
              <a:ext cx="129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4" name="Freeform 72"/>
            <p:cNvSpPr>
              <a:spLocks/>
            </p:cNvSpPr>
            <p:nvPr/>
          </p:nvSpPr>
          <p:spPr bwMode="auto">
            <a:xfrm>
              <a:off x="1954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7" name="Freeform 73"/>
            <p:cNvSpPr>
              <a:spLocks/>
            </p:cNvSpPr>
            <p:nvPr/>
          </p:nvSpPr>
          <p:spPr bwMode="auto">
            <a:xfrm>
              <a:off x="2112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9" name="Freeform 74"/>
            <p:cNvSpPr>
              <a:spLocks/>
            </p:cNvSpPr>
            <p:nvPr/>
          </p:nvSpPr>
          <p:spPr bwMode="auto">
            <a:xfrm>
              <a:off x="2273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9" name="Freeform 75"/>
            <p:cNvSpPr>
              <a:spLocks/>
            </p:cNvSpPr>
            <p:nvPr/>
          </p:nvSpPr>
          <p:spPr bwMode="auto">
            <a:xfrm>
              <a:off x="2431" y="3299"/>
              <a:ext cx="289" cy="287"/>
            </a:xfrm>
            <a:custGeom>
              <a:avLst/>
              <a:gdLst>
                <a:gd name="T0" fmla="*/ 139 w 162"/>
                <a:gd name="T1" fmla="*/ 0 h 161"/>
                <a:gd name="T2" fmla="*/ 113 w 162"/>
                <a:gd name="T3" fmla="*/ 0 h 161"/>
                <a:gd name="T4" fmla="*/ 90 w 162"/>
                <a:gd name="T5" fmla="*/ 23 h 161"/>
                <a:gd name="T6" fmla="*/ 90 w 162"/>
                <a:gd name="T7" fmla="*/ 89 h 161"/>
                <a:gd name="T8" fmla="*/ 24 w 162"/>
                <a:gd name="T9" fmla="*/ 89 h 161"/>
                <a:gd name="T10" fmla="*/ 0 w 162"/>
                <a:gd name="T11" fmla="*/ 112 h 161"/>
                <a:gd name="T12" fmla="*/ 0 w 162"/>
                <a:gd name="T13" fmla="*/ 138 h 161"/>
                <a:gd name="T14" fmla="*/ 24 w 162"/>
                <a:gd name="T15" fmla="*/ 161 h 161"/>
                <a:gd name="T16" fmla="*/ 113 w 162"/>
                <a:gd name="T17" fmla="*/ 161 h 161"/>
                <a:gd name="T18" fmla="*/ 114 w 162"/>
                <a:gd name="T19" fmla="*/ 161 h 161"/>
                <a:gd name="T20" fmla="*/ 139 w 162"/>
                <a:gd name="T21" fmla="*/ 161 h 161"/>
                <a:gd name="T22" fmla="*/ 162 w 162"/>
                <a:gd name="T23" fmla="*/ 138 h 161"/>
                <a:gd name="T24" fmla="*/ 162 w 162"/>
                <a:gd name="T25" fmla="*/ 113 h 161"/>
                <a:gd name="T26" fmla="*/ 162 w 162"/>
                <a:gd name="T27" fmla="*/ 112 h 161"/>
                <a:gd name="T28" fmla="*/ 162 w 162"/>
                <a:gd name="T29" fmla="*/ 23 h 161"/>
                <a:gd name="T30" fmla="*/ 139 w 162"/>
                <a:gd name="T3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61">
                  <a:moveTo>
                    <a:pt x="139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0" y="0"/>
                    <a:pt x="90" y="10"/>
                    <a:pt x="90" y="23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11" y="89"/>
                    <a:pt x="0" y="99"/>
                    <a:pt x="0" y="11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1"/>
                    <a:pt x="11" y="161"/>
                    <a:pt x="24" y="161"/>
                  </a:cubicBezTo>
                  <a:cubicBezTo>
                    <a:pt x="113" y="161"/>
                    <a:pt x="113" y="161"/>
                    <a:pt x="113" y="161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152" y="161"/>
                    <a:pt x="162" y="151"/>
                    <a:pt x="162" y="138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2" y="10"/>
                    <a:pt x="152" y="0"/>
                    <a:pt x="1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0" name="Freeform 76"/>
            <p:cNvSpPr>
              <a:spLocks/>
            </p:cNvSpPr>
            <p:nvPr/>
          </p:nvSpPr>
          <p:spPr bwMode="auto">
            <a:xfrm>
              <a:off x="2911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Freeform 77"/>
            <p:cNvSpPr>
              <a:spLocks/>
            </p:cNvSpPr>
            <p:nvPr/>
          </p:nvSpPr>
          <p:spPr bwMode="auto">
            <a:xfrm>
              <a:off x="3071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2" name="Freeform 78"/>
            <p:cNvSpPr>
              <a:spLocks/>
            </p:cNvSpPr>
            <p:nvPr/>
          </p:nvSpPr>
          <p:spPr bwMode="auto">
            <a:xfrm>
              <a:off x="3230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3" name="Freeform 79"/>
            <p:cNvSpPr>
              <a:spLocks/>
            </p:cNvSpPr>
            <p:nvPr/>
          </p:nvSpPr>
          <p:spPr bwMode="auto">
            <a:xfrm>
              <a:off x="3390" y="3458"/>
              <a:ext cx="128" cy="128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4" name="Freeform 80"/>
            <p:cNvSpPr>
              <a:spLocks/>
            </p:cNvSpPr>
            <p:nvPr/>
          </p:nvSpPr>
          <p:spPr bwMode="auto">
            <a:xfrm>
              <a:off x="3549" y="3458"/>
              <a:ext cx="130" cy="128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5" name="Freeform 81"/>
            <p:cNvSpPr>
              <a:spLocks/>
            </p:cNvSpPr>
            <p:nvPr/>
          </p:nvSpPr>
          <p:spPr bwMode="auto">
            <a:xfrm>
              <a:off x="995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6" name="Freeform 82"/>
            <p:cNvSpPr>
              <a:spLocks/>
            </p:cNvSpPr>
            <p:nvPr/>
          </p:nvSpPr>
          <p:spPr bwMode="auto">
            <a:xfrm>
              <a:off x="1155" y="3616"/>
              <a:ext cx="129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Freeform 83"/>
            <p:cNvSpPr>
              <a:spLocks/>
            </p:cNvSpPr>
            <p:nvPr/>
          </p:nvSpPr>
          <p:spPr bwMode="auto">
            <a:xfrm>
              <a:off x="1314" y="3616"/>
              <a:ext cx="1087" cy="129"/>
            </a:xfrm>
            <a:custGeom>
              <a:avLst/>
              <a:gdLst>
                <a:gd name="T0" fmla="*/ 587 w 610"/>
                <a:gd name="T1" fmla="*/ 0 h 72"/>
                <a:gd name="T2" fmla="*/ 562 w 610"/>
                <a:gd name="T3" fmla="*/ 0 h 72"/>
                <a:gd name="T4" fmla="*/ 561 w 610"/>
                <a:gd name="T5" fmla="*/ 0 h 72"/>
                <a:gd name="T6" fmla="*/ 24 w 610"/>
                <a:gd name="T7" fmla="*/ 0 h 72"/>
                <a:gd name="T8" fmla="*/ 0 w 610"/>
                <a:gd name="T9" fmla="*/ 23 h 72"/>
                <a:gd name="T10" fmla="*/ 0 w 610"/>
                <a:gd name="T11" fmla="*/ 49 h 72"/>
                <a:gd name="T12" fmla="*/ 24 w 610"/>
                <a:gd name="T13" fmla="*/ 72 h 72"/>
                <a:gd name="T14" fmla="*/ 561 w 610"/>
                <a:gd name="T15" fmla="*/ 72 h 72"/>
                <a:gd name="T16" fmla="*/ 562 w 610"/>
                <a:gd name="T17" fmla="*/ 72 h 72"/>
                <a:gd name="T18" fmla="*/ 587 w 610"/>
                <a:gd name="T19" fmla="*/ 72 h 72"/>
                <a:gd name="T20" fmla="*/ 610 w 610"/>
                <a:gd name="T21" fmla="*/ 49 h 72"/>
                <a:gd name="T22" fmla="*/ 610 w 610"/>
                <a:gd name="T23" fmla="*/ 23 h 72"/>
                <a:gd name="T24" fmla="*/ 587 w 610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0" h="72">
                  <a:moveTo>
                    <a:pt x="587" y="0"/>
                  </a:moveTo>
                  <a:cubicBezTo>
                    <a:pt x="562" y="0"/>
                    <a:pt x="562" y="0"/>
                    <a:pt x="562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2"/>
                    <a:pt x="11" y="72"/>
                    <a:pt x="24" y="72"/>
                  </a:cubicBezTo>
                  <a:cubicBezTo>
                    <a:pt x="561" y="72"/>
                    <a:pt x="561" y="72"/>
                    <a:pt x="561" y="72"/>
                  </a:cubicBezTo>
                  <a:cubicBezTo>
                    <a:pt x="562" y="72"/>
                    <a:pt x="562" y="72"/>
                    <a:pt x="562" y="72"/>
                  </a:cubicBezTo>
                  <a:cubicBezTo>
                    <a:pt x="587" y="72"/>
                    <a:pt x="587" y="72"/>
                    <a:pt x="587" y="72"/>
                  </a:cubicBezTo>
                  <a:cubicBezTo>
                    <a:pt x="600" y="72"/>
                    <a:pt x="610" y="62"/>
                    <a:pt x="610" y="49"/>
                  </a:cubicBezTo>
                  <a:cubicBezTo>
                    <a:pt x="610" y="23"/>
                    <a:pt x="610" y="23"/>
                    <a:pt x="610" y="23"/>
                  </a:cubicBezTo>
                  <a:cubicBezTo>
                    <a:pt x="610" y="10"/>
                    <a:pt x="600" y="0"/>
                    <a:pt x="5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8" name="Freeform 84"/>
            <p:cNvSpPr>
              <a:spLocks/>
            </p:cNvSpPr>
            <p:nvPr/>
          </p:nvSpPr>
          <p:spPr bwMode="auto">
            <a:xfrm>
              <a:off x="243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Freeform 85"/>
            <p:cNvSpPr>
              <a:spLocks/>
            </p:cNvSpPr>
            <p:nvPr/>
          </p:nvSpPr>
          <p:spPr bwMode="auto">
            <a:xfrm>
              <a:off x="2592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0" name="Freeform 86"/>
            <p:cNvSpPr>
              <a:spLocks/>
            </p:cNvSpPr>
            <p:nvPr/>
          </p:nvSpPr>
          <p:spPr bwMode="auto">
            <a:xfrm>
              <a:off x="2911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3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3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1" name="Freeform 87"/>
            <p:cNvSpPr>
              <a:spLocks/>
            </p:cNvSpPr>
            <p:nvPr/>
          </p:nvSpPr>
          <p:spPr bwMode="auto">
            <a:xfrm>
              <a:off x="3071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2" name="Freeform 88"/>
            <p:cNvSpPr>
              <a:spLocks/>
            </p:cNvSpPr>
            <p:nvPr/>
          </p:nvSpPr>
          <p:spPr bwMode="auto">
            <a:xfrm>
              <a:off x="3230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49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49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49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3" name="Freeform 89"/>
            <p:cNvSpPr>
              <a:spLocks/>
            </p:cNvSpPr>
            <p:nvPr/>
          </p:nvSpPr>
          <p:spPr bwMode="auto">
            <a:xfrm>
              <a:off x="3390" y="3616"/>
              <a:ext cx="128" cy="129"/>
            </a:xfrm>
            <a:custGeom>
              <a:avLst/>
              <a:gdLst>
                <a:gd name="T0" fmla="*/ 72 w 72"/>
                <a:gd name="T1" fmla="*/ 49 h 72"/>
                <a:gd name="T2" fmla="*/ 49 w 72"/>
                <a:gd name="T3" fmla="*/ 72 h 72"/>
                <a:gd name="T4" fmla="*/ 23 w 72"/>
                <a:gd name="T5" fmla="*/ 72 h 72"/>
                <a:gd name="T6" fmla="*/ 0 w 72"/>
                <a:gd name="T7" fmla="*/ 49 h 72"/>
                <a:gd name="T8" fmla="*/ 0 w 72"/>
                <a:gd name="T9" fmla="*/ 23 h 72"/>
                <a:gd name="T10" fmla="*/ 23 w 72"/>
                <a:gd name="T11" fmla="*/ 0 h 72"/>
                <a:gd name="T12" fmla="*/ 49 w 72"/>
                <a:gd name="T13" fmla="*/ 0 h 72"/>
                <a:gd name="T14" fmla="*/ 72 w 72"/>
                <a:gd name="T15" fmla="*/ 23 h 72"/>
                <a:gd name="T16" fmla="*/ 72 w 72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49"/>
                  </a:moveTo>
                  <a:cubicBezTo>
                    <a:pt x="72" y="62"/>
                    <a:pt x="62" y="72"/>
                    <a:pt x="49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2" y="10"/>
                    <a:pt x="72" y="23"/>
                  </a:cubicBezTo>
                  <a:lnTo>
                    <a:pt x="7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4" name="Freeform 90"/>
            <p:cNvSpPr>
              <a:spLocks/>
            </p:cNvSpPr>
            <p:nvPr/>
          </p:nvSpPr>
          <p:spPr bwMode="auto">
            <a:xfrm>
              <a:off x="3549" y="3616"/>
              <a:ext cx="130" cy="129"/>
            </a:xfrm>
            <a:custGeom>
              <a:avLst/>
              <a:gdLst>
                <a:gd name="T0" fmla="*/ 73 w 73"/>
                <a:gd name="T1" fmla="*/ 49 h 72"/>
                <a:gd name="T2" fmla="*/ 50 w 73"/>
                <a:gd name="T3" fmla="*/ 72 h 72"/>
                <a:gd name="T4" fmla="*/ 24 w 73"/>
                <a:gd name="T5" fmla="*/ 72 h 72"/>
                <a:gd name="T6" fmla="*/ 0 w 73"/>
                <a:gd name="T7" fmla="*/ 49 h 72"/>
                <a:gd name="T8" fmla="*/ 0 w 73"/>
                <a:gd name="T9" fmla="*/ 23 h 72"/>
                <a:gd name="T10" fmla="*/ 24 w 73"/>
                <a:gd name="T11" fmla="*/ 0 h 72"/>
                <a:gd name="T12" fmla="*/ 50 w 73"/>
                <a:gd name="T13" fmla="*/ 0 h 72"/>
                <a:gd name="T14" fmla="*/ 73 w 73"/>
                <a:gd name="T15" fmla="*/ 23 h 72"/>
                <a:gd name="T16" fmla="*/ 73 w 73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2">
                  <a:moveTo>
                    <a:pt x="73" y="49"/>
                  </a:moveTo>
                  <a:cubicBezTo>
                    <a:pt x="73" y="62"/>
                    <a:pt x="62" y="72"/>
                    <a:pt x="5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1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3" y="10"/>
                    <a:pt x="73" y="23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5" name="Freeform 91"/>
            <p:cNvSpPr>
              <a:spLocks noEditPoints="1"/>
            </p:cNvSpPr>
            <p:nvPr/>
          </p:nvSpPr>
          <p:spPr bwMode="auto">
            <a:xfrm>
              <a:off x="1043" y="2613"/>
              <a:ext cx="948" cy="1386"/>
            </a:xfrm>
            <a:custGeom>
              <a:avLst/>
              <a:gdLst>
                <a:gd name="T0" fmla="*/ 514 w 532"/>
                <a:gd name="T1" fmla="*/ 181 h 778"/>
                <a:gd name="T2" fmla="*/ 464 w 532"/>
                <a:gd name="T3" fmla="*/ 199 h 778"/>
                <a:gd name="T4" fmla="*/ 459 w 532"/>
                <a:gd name="T5" fmla="*/ 284 h 778"/>
                <a:gd name="T6" fmla="*/ 416 w 532"/>
                <a:gd name="T7" fmla="*/ 324 h 778"/>
                <a:gd name="T8" fmla="*/ 351 w 532"/>
                <a:gd name="T9" fmla="*/ 338 h 778"/>
                <a:gd name="T10" fmla="*/ 347 w 532"/>
                <a:gd name="T11" fmla="*/ 251 h 778"/>
                <a:gd name="T12" fmla="*/ 347 w 532"/>
                <a:gd name="T13" fmla="*/ 148 h 778"/>
                <a:gd name="T14" fmla="*/ 384 w 532"/>
                <a:gd name="T15" fmla="*/ 43 h 778"/>
                <a:gd name="T16" fmla="*/ 366 w 532"/>
                <a:gd name="T17" fmla="*/ 6 h 778"/>
                <a:gd name="T18" fmla="*/ 328 w 532"/>
                <a:gd name="T19" fmla="*/ 24 h 778"/>
                <a:gd name="T20" fmla="*/ 287 w 532"/>
                <a:gd name="T21" fmla="*/ 138 h 778"/>
                <a:gd name="T22" fmla="*/ 287 w 532"/>
                <a:gd name="T23" fmla="*/ 229 h 778"/>
                <a:gd name="T24" fmla="*/ 278 w 532"/>
                <a:gd name="T25" fmla="*/ 230 h 778"/>
                <a:gd name="T26" fmla="*/ 272 w 532"/>
                <a:gd name="T27" fmla="*/ 129 h 778"/>
                <a:gd name="T28" fmla="*/ 294 w 532"/>
                <a:gd name="T29" fmla="*/ 68 h 778"/>
                <a:gd name="T30" fmla="*/ 276 w 532"/>
                <a:gd name="T31" fmla="*/ 30 h 778"/>
                <a:gd name="T32" fmla="*/ 238 w 532"/>
                <a:gd name="T33" fmla="*/ 48 h 778"/>
                <a:gd name="T34" fmla="*/ 211 w 532"/>
                <a:gd name="T35" fmla="*/ 121 h 778"/>
                <a:gd name="T36" fmla="*/ 218 w 532"/>
                <a:gd name="T37" fmla="*/ 235 h 778"/>
                <a:gd name="T38" fmla="*/ 201 w 532"/>
                <a:gd name="T39" fmla="*/ 236 h 778"/>
                <a:gd name="T40" fmla="*/ 187 w 532"/>
                <a:gd name="T41" fmla="*/ 155 h 778"/>
                <a:gd name="T42" fmla="*/ 204 w 532"/>
                <a:gd name="T43" fmla="*/ 105 h 778"/>
                <a:gd name="T44" fmla="*/ 185 w 532"/>
                <a:gd name="T45" fmla="*/ 68 h 778"/>
                <a:gd name="T46" fmla="*/ 147 w 532"/>
                <a:gd name="T47" fmla="*/ 87 h 778"/>
                <a:gd name="T48" fmla="*/ 142 w 532"/>
                <a:gd name="T49" fmla="*/ 101 h 778"/>
                <a:gd name="T50" fmla="*/ 119 w 532"/>
                <a:gd name="T51" fmla="*/ 99 h 778"/>
                <a:gd name="T52" fmla="*/ 86 w 532"/>
                <a:gd name="T53" fmla="*/ 110 h 778"/>
                <a:gd name="T54" fmla="*/ 40 w 532"/>
                <a:gd name="T55" fmla="*/ 182 h 778"/>
                <a:gd name="T56" fmla="*/ 61 w 532"/>
                <a:gd name="T57" fmla="*/ 271 h 778"/>
                <a:gd name="T58" fmla="*/ 87 w 532"/>
                <a:gd name="T59" fmla="*/ 524 h 778"/>
                <a:gd name="T60" fmla="*/ 0 w 532"/>
                <a:gd name="T61" fmla="*/ 778 h 778"/>
                <a:gd name="T62" fmla="*/ 205 w 532"/>
                <a:gd name="T63" fmla="*/ 778 h 778"/>
                <a:gd name="T64" fmla="*/ 291 w 532"/>
                <a:gd name="T65" fmla="*/ 549 h 778"/>
                <a:gd name="T66" fmla="*/ 490 w 532"/>
                <a:gd name="T67" fmla="*/ 385 h 778"/>
                <a:gd name="T68" fmla="*/ 532 w 532"/>
                <a:gd name="T69" fmla="*/ 274 h 778"/>
                <a:gd name="T70" fmla="*/ 514 w 532"/>
                <a:gd name="T71" fmla="*/ 181 h 778"/>
                <a:gd name="T72" fmla="*/ 125 w 532"/>
                <a:gd name="T73" fmla="*/ 159 h 778"/>
                <a:gd name="T74" fmla="*/ 127 w 532"/>
                <a:gd name="T75" fmla="*/ 159 h 778"/>
                <a:gd name="T76" fmla="*/ 141 w 532"/>
                <a:gd name="T77" fmla="*/ 241 h 778"/>
                <a:gd name="T78" fmla="*/ 116 w 532"/>
                <a:gd name="T79" fmla="*/ 243 h 778"/>
                <a:gd name="T80" fmla="*/ 104 w 532"/>
                <a:gd name="T81" fmla="*/ 193 h 778"/>
                <a:gd name="T82" fmla="*/ 125 w 532"/>
                <a:gd name="T83" fmla="*/ 159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514" y="181"/>
                  </a:moveTo>
                  <a:cubicBezTo>
                    <a:pt x="514" y="181"/>
                    <a:pt x="473" y="171"/>
                    <a:pt x="464" y="199"/>
                  </a:cubicBezTo>
                  <a:cubicBezTo>
                    <a:pt x="451" y="237"/>
                    <a:pt x="477" y="224"/>
                    <a:pt x="459" y="284"/>
                  </a:cubicBezTo>
                  <a:cubicBezTo>
                    <a:pt x="416" y="324"/>
                    <a:pt x="416" y="324"/>
                    <a:pt x="416" y="324"/>
                  </a:cubicBezTo>
                  <a:cubicBezTo>
                    <a:pt x="351" y="338"/>
                    <a:pt x="351" y="338"/>
                    <a:pt x="351" y="338"/>
                  </a:cubicBezTo>
                  <a:cubicBezTo>
                    <a:pt x="347" y="251"/>
                    <a:pt x="347" y="251"/>
                    <a:pt x="347" y="251"/>
                  </a:cubicBezTo>
                  <a:cubicBezTo>
                    <a:pt x="347" y="148"/>
                    <a:pt x="347" y="148"/>
                    <a:pt x="347" y="148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90" y="28"/>
                    <a:pt x="381" y="11"/>
                    <a:pt x="366" y="6"/>
                  </a:cubicBezTo>
                  <a:cubicBezTo>
                    <a:pt x="350" y="0"/>
                    <a:pt x="333" y="8"/>
                    <a:pt x="328" y="24"/>
                  </a:cubicBezTo>
                  <a:cubicBezTo>
                    <a:pt x="287" y="138"/>
                    <a:pt x="287" y="138"/>
                    <a:pt x="287" y="138"/>
                  </a:cubicBezTo>
                  <a:cubicBezTo>
                    <a:pt x="287" y="229"/>
                    <a:pt x="287" y="229"/>
                    <a:pt x="287" y="229"/>
                  </a:cubicBezTo>
                  <a:cubicBezTo>
                    <a:pt x="278" y="230"/>
                    <a:pt x="278" y="230"/>
                    <a:pt x="278" y="230"/>
                  </a:cubicBezTo>
                  <a:cubicBezTo>
                    <a:pt x="272" y="129"/>
                    <a:pt x="272" y="129"/>
                    <a:pt x="272" y="129"/>
                  </a:cubicBezTo>
                  <a:cubicBezTo>
                    <a:pt x="294" y="68"/>
                    <a:pt x="294" y="68"/>
                    <a:pt x="294" y="68"/>
                  </a:cubicBezTo>
                  <a:cubicBezTo>
                    <a:pt x="300" y="53"/>
                    <a:pt x="292" y="36"/>
                    <a:pt x="276" y="30"/>
                  </a:cubicBezTo>
                  <a:cubicBezTo>
                    <a:pt x="261" y="25"/>
                    <a:pt x="244" y="33"/>
                    <a:pt x="238" y="48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18" y="235"/>
                    <a:pt x="218" y="235"/>
                    <a:pt x="218" y="235"/>
                  </a:cubicBezTo>
                  <a:cubicBezTo>
                    <a:pt x="201" y="236"/>
                    <a:pt x="201" y="236"/>
                    <a:pt x="201" y="236"/>
                  </a:cubicBezTo>
                  <a:cubicBezTo>
                    <a:pt x="187" y="155"/>
                    <a:pt x="187" y="155"/>
                    <a:pt x="187" y="155"/>
                  </a:cubicBezTo>
                  <a:cubicBezTo>
                    <a:pt x="204" y="105"/>
                    <a:pt x="204" y="105"/>
                    <a:pt x="204" y="105"/>
                  </a:cubicBezTo>
                  <a:cubicBezTo>
                    <a:pt x="209" y="90"/>
                    <a:pt x="201" y="73"/>
                    <a:pt x="185" y="68"/>
                  </a:cubicBezTo>
                  <a:cubicBezTo>
                    <a:pt x="170" y="63"/>
                    <a:pt x="153" y="71"/>
                    <a:pt x="147" y="87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35" y="97"/>
                    <a:pt x="127" y="96"/>
                    <a:pt x="119" y="99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61" y="271"/>
                    <a:pt x="61" y="271"/>
                    <a:pt x="61" y="271"/>
                  </a:cubicBezTo>
                  <a:cubicBezTo>
                    <a:pt x="57" y="326"/>
                    <a:pt x="53" y="466"/>
                    <a:pt x="87" y="524"/>
                  </a:cubicBezTo>
                  <a:cubicBezTo>
                    <a:pt x="0" y="778"/>
                    <a:pt x="0" y="778"/>
                    <a:pt x="0" y="778"/>
                  </a:cubicBezTo>
                  <a:cubicBezTo>
                    <a:pt x="205" y="778"/>
                    <a:pt x="205" y="778"/>
                    <a:pt x="205" y="778"/>
                  </a:cubicBezTo>
                  <a:cubicBezTo>
                    <a:pt x="291" y="549"/>
                    <a:pt x="291" y="549"/>
                    <a:pt x="291" y="549"/>
                  </a:cubicBezTo>
                  <a:cubicBezTo>
                    <a:pt x="490" y="385"/>
                    <a:pt x="490" y="385"/>
                    <a:pt x="490" y="385"/>
                  </a:cubicBezTo>
                  <a:cubicBezTo>
                    <a:pt x="532" y="274"/>
                    <a:pt x="532" y="274"/>
                    <a:pt x="532" y="274"/>
                  </a:cubicBezTo>
                  <a:cubicBezTo>
                    <a:pt x="514" y="181"/>
                    <a:pt x="514" y="181"/>
                    <a:pt x="514" y="181"/>
                  </a:cubicBezTo>
                  <a:moveTo>
                    <a:pt x="125" y="159"/>
                  </a:moveTo>
                  <a:cubicBezTo>
                    <a:pt x="127" y="159"/>
                    <a:pt x="127" y="159"/>
                    <a:pt x="127" y="159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25" y="159"/>
                    <a:pt x="125" y="159"/>
                    <a:pt x="125" y="159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Freeform 92"/>
            <p:cNvSpPr>
              <a:spLocks/>
            </p:cNvSpPr>
            <p:nvPr/>
          </p:nvSpPr>
          <p:spPr bwMode="auto">
            <a:xfrm>
              <a:off x="997" y="3639"/>
              <a:ext cx="458" cy="362"/>
            </a:xfrm>
            <a:custGeom>
              <a:avLst/>
              <a:gdLst>
                <a:gd name="T0" fmla="*/ 126 w 458"/>
                <a:gd name="T1" fmla="*/ 0 h 362"/>
                <a:gd name="T2" fmla="*/ 0 w 458"/>
                <a:gd name="T3" fmla="*/ 362 h 362"/>
                <a:gd name="T4" fmla="*/ 361 w 458"/>
                <a:gd name="T5" fmla="*/ 362 h 362"/>
                <a:gd name="T6" fmla="*/ 458 w 458"/>
                <a:gd name="T7" fmla="*/ 31 h 362"/>
                <a:gd name="T8" fmla="*/ 126 w 458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362">
                  <a:moveTo>
                    <a:pt x="126" y="0"/>
                  </a:moveTo>
                  <a:lnTo>
                    <a:pt x="0" y="362"/>
                  </a:lnTo>
                  <a:lnTo>
                    <a:pt x="361" y="362"/>
                  </a:lnTo>
                  <a:lnTo>
                    <a:pt x="458" y="3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7" name="Freeform 93"/>
            <p:cNvSpPr>
              <a:spLocks/>
            </p:cNvSpPr>
            <p:nvPr/>
          </p:nvSpPr>
          <p:spPr bwMode="auto">
            <a:xfrm>
              <a:off x="1358" y="3670"/>
              <a:ext cx="221" cy="331"/>
            </a:xfrm>
            <a:custGeom>
              <a:avLst/>
              <a:gdLst>
                <a:gd name="T0" fmla="*/ 221 w 221"/>
                <a:gd name="T1" fmla="*/ 0 h 331"/>
                <a:gd name="T2" fmla="*/ 97 w 221"/>
                <a:gd name="T3" fmla="*/ 0 h 331"/>
                <a:gd name="T4" fmla="*/ 0 w 221"/>
                <a:gd name="T5" fmla="*/ 331 h 331"/>
                <a:gd name="T6" fmla="*/ 143 w 221"/>
                <a:gd name="T7" fmla="*/ 331 h 331"/>
                <a:gd name="T8" fmla="*/ 221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221" y="0"/>
                  </a:moveTo>
                  <a:lnTo>
                    <a:pt x="97" y="0"/>
                  </a:lnTo>
                  <a:lnTo>
                    <a:pt x="0" y="331"/>
                  </a:lnTo>
                  <a:lnTo>
                    <a:pt x="143" y="33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8" name="Oval 94"/>
            <p:cNvSpPr>
              <a:spLocks noChangeArrowheads="1"/>
            </p:cNvSpPr>
            <p:nvPr/>
          </p:nvSpPr>
          <p:spPr bwMode="auto">
            <a:xfrm>
              <a:off x="1342" y="3716"/>
              <a:ext cx="65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Oval 95"/>
            <p:cNvSpPr>
              <a:spLocks noChangeArrowheads="1"/>
            </p:cNvSpPr>
            <p:nvPr/>
          </p:nvSpPr>
          <p:spPr bwMode="auto">
            <a:xfrm>
              <a:off x="136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0" name="Oval 96"/>
            <p:cNvSpPr>
              <a:spLocks noChangeArrowheads="1"/>
            </p:cNvSpPr>
            <p:nvPr/>
          </p:nvSpPr>
          <p:spPr bwMode="auto">
            <a:xfrm>
              <a:off x="1380" y="373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1" name="Oval 97"/>
            <p:cNvSpPr>
              <a:spLocks noChangeArrowheads="1"/>
            </p:cNvSpPr>
            <p:nvPr/>
          </p:nvSpPr>
          <p:spPr bwMode="auto">
            <a:xfrm>
              <a:off x="136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2" name="Oval 98"/>
            <p:cNvSpPr>
              <a:spLocks noChangeArrowheads="1"/>
            </p:cNvSpPr>
            <p:nvPr/>
          </p:nvSpPr>
          <p:spPr bwMode="auto">
            <a:xfrm>
              <a:off x="1380" y="3753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3" name="Oval 99"/>
            <p:cNvSpPr>
              <a:spLocks noChangeArrowheads="1"/>
            </p:cNvSpPr>
            <p:nvPr/>
          </p:nvSpPr>
          <p:spPr bwMode="auto">
            <a:xfrm>
              <a:off x="1305" y="3835"/>
              <a:ext cx="64" cy="65"/>
            </a:xfrm>
            <a:prstGeom prst="ellipse">
              <a:avLst/>
            </a:prstGeom>
            <a:solidFill>
              <a:srgbClr val="868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4" name="Oval 100"/>
            <p:cNvSpPr>
              <a:spLocks noChangeArrowheads="1"/>
            </p:cNvSpPr>
            <p:nvPr/>
          </p:nvSpPr>
          <p:spPr bwMode="auto">
            <a:xfrm>
              <a:off x="1323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5" name="Oval 101"/>
            <p:cNvSpPr>
              <a:spLocks noChangeArrowheads="1"/>
            </p:cNvSpPr>
            <p:nvPr/>
          </p:nvSpPr>
          <p:spPr bwMode="auto">
            <a:xfrm>
              <a:off x="1342" y="3853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6" name="Oval 102"/>
            <p:cNvSpPr>
              <a:spLocks noChangeArrowheads="1"/>
            </p:cNvSpPr>
            <p:nvPr/>
          </p:nvSpPr>
          <p:spPr bwMode="auto">
            <a:xfrm>
              <a:off x="1323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7" name="Oval 103"/>
            <p:cNvSpPr>
              <a:spLocks noChangeArrowheads="1"/>
            </p:cNvSpPr>
            <p:nvPr/>
          </p:nvSpPr>
          <p:spPr bwMode="auto">
            <a:xfrm>
              <a:off x="1342" y="3871"/>
              <a:ext cx="9" cy="9"/>
            </a:xfrm>
            <a:prstGeom prst="ellipse">
              <a:avLst/>
            </a:prstGeom>
            <a:solidFill>
              <a:srgbClr val="17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8" name="Freeform 104"/>
            <p:cNvSpPr>
              <a:spLocks/>
            </p:cNvSpPr>
            <p:nvPr/>
          </p:nvSpPr>
          <p:spPr bwMode="auto">
            <a:xfrm>
              <a:off x="1897" y="2941"/>
              <a:ext cx="80" cy="98"/>
            </a:xfrm>
            <a:custGeom>
              <a:avLst/>
              <a:gdLst>
                <a:gd name="T0" fmla="*/ 31 w 45"/>
                <a:gd name="T1" fmla="*/ 0 h 55"/>
                <a:gd name="T2" fmla="*/ 30 w 45"/>
                <a:gd name="T3" fmla="*/ 0 h 55"/>
                <a:gd name="T4" fmla="*/ 1 w 45"/>
                <a:gd name="T5" fmla="*/ 16 h 55"/>
                <a:gd name="T6" fmla="*/ 7 w 45"/>
                <a:gd name="T7" fmla="*/ 55 h 55"/>
                <a:gd name="T8" fmla="*/ 45 w 45"/>
                <a:gd name="T9" fmla="*/ 50 h 55"/>
                <a:gd name="T10" fmla="*/ 35 w 45"/>
                <a:gd name="T11" fmla="*/ 0 h 55"/>
                <a:gd name="T12" fmla="*/ 31 w 45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5">
                  <a:moveTo>
                    <a:pt x="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1" y="0"/>
                    <a:pt x="0" y="1"/>
                    <a:pt x="1" y="16"/>
                  </a:cubicBezTo>
                  <a:cubicBezTo>
                    <a:pt x="3" y="35"/>
                    <a:pt x="7" y="55"/>
                    <a:pt x="7" y="5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1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9" name="Freeform 105"/>
            <p:cNvSpPr>
              <a:spLocks/>
            </p:cNvSpPr>
            <p:nvPr/>
          </p:nvSpPr>
          <p:spPr bwMode="auto">
            <a:xfrm>
              <a:off x="845" y="3809"/>
              <a:ext cx="709" cy="509"/>
            </a:xfrm>
            <a:custGeom>
              <a:avLst/>
              <a:gdLst>
                <a:gd name="T0" fmla="*/ 152 w 709"/>
                <a:gd name="T1" fmla="*/ 0 h 509"/>
                <a:gd name="T2" fmla="*/ 0 w 709"/>
                <a:gd name="T3" fmla="*/ 509 h 509"/>
                <a:gd name="T4" fmla="*/ 672 w 709"/>
                <a:gd name="T5" fmla="*/ 509 h 509"/>
                <a:gd name="T6" fmla="*/ 709 w 709"/>
                <a:gd name="T7" fmla="*/ 39 h 509"/>
                <a:gd name="T8" fmla="*/ 152 w 709"/>
                <a:gd name="T9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09">
                  <a:moveTo>
                    <a:pt x="152" y="0"/>
                  </a:moveTo>
                  <a:lnTo>
                    <a:pt x="0" y="509"/>
                  </a:lnTo>
                  <a:lnTo>
                    <a:pt x="672" y="509"/>
                  </a:lnTo>
                  <a:lnTo>
                    <a:pt x="709" y="3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0" name="Freeform 106"/>
            <p:cNvSpPr>
              <a:spLocks noEditPoints="1"/>
            </p:cNvSpPr>
            <p:nvPr/>
          </p:nvSpPr>
          <p:spPr bwMode="auto">
            <a:xfrm>
              <a:off x="2561" y="2896"/>
              <a:ext cx="948" cy="1387"/>
            </a:xfrm>
            <a:custGeom>
              <a:avLst/>
              <a:gdLst>
                <a:gd name="T0" fmla="*/ 0 w 532"/>
                <a:gd name="T1" fmla="*/ 274 h 778"/>
                <a:gd name="T2" fmla="*/ 43 w 532"/>
                <a:gd name="T3" fmla="*/ 385 h 778"/>
                <a:gd name="T4" fmla="*/ 241 w 532"/>
                <a:gd name="T5" fmla="*/ 549 h 778"/>
                <a:gd name="T6" fmla="*/ 327 w 532"/>
                <a:gd name="T7" fmla="*/ 778 h 778"/>
                <a:gd name="T8" fmla="*/ 532 w 532"/>
                <a:gd name="T9" fmla="*/ 778 h 778"/>
                <a:gd name="T10" fmla="*/ 445 w 532"/>
                <a:gd name="T11" fmla="*/ 524 h 778"/>
                <a:gd name="T12" fmla="*/ 472 w 532"/>
                <a:gd name="T13" fmla="*/ 271 h 778"/>
                <a:gd name="T14" fmla="*/ 492 w 532"/>
                <a:gd name="T15" fmla="*/ 183 h 778"/>
                <a:gd name="T16" fmla="*/ 447 w 532"/>
                <a:gd name="T17" fmla="*/ 110 h 778"/>
                <a:gd name="T18" fmla="*/ 414 w 532"/>
                <a:gd name="T19" fmla="*/ 99 h 778"/>
                <a:gd name="T20" fmla="*/ 390 w 532"/>
                <a:gd name="T21" fmla="*/ 101 h 778"/>
                <a:gd name="T22" fmla="*/ 385 w 532"/>
                <a:gd name="T23" fmla="*/ 87 h 778"/>
                <a:gd name="T24" fmla="*/ 347 w 532"/>
                <a:gd name="T25" fmla="*/ 68 h 778"/>
                <a:gd name="T26" fmla="*/ 328 w 532"/>
                <a:gd name="T27" fmla="*/ 106 h 778"/>
                <a:gd name="T28" fmla="*/ 345 w 532"/>
                <a:gd name="T29" fmla="*/ 155 h 778"/>
                <a:gd name="T30" fmla="*/ 331 w 532"/>
                <a:gd name="T31" fmla="*/ 236 h 778"/>
                <a:gd name="T32" fmla="*/ 314 w 532"/>
                <a:gd name="T33" fmla="*/ 235 h 778"/>
                <a:gd name="T34" fmla="*/ 321 w 532"/>
                <a:gd name="T35" fmla="*/ 121 h 778"/>
                <a:gd name="T36" fmla="*/ 294 w 532"/>
                <a:gd name="T37" fmla="*/ 48 h 778"/>
                <a:gd name="T38" fmla="*/ 256 w 532"/>
                <a:gd name="T39" fmla="*/ 30 h 778"/>
                <a:gd name="T40" fmla="*/ 238 w 532"/>
                <a:gd name="T41" fmla="*/ 68 h 778"/>
                <a:gd name="T42" fmla="*/ 261 w 532"/>
                <a:gd name="T43" fmla="*/ 129 h 778"/>
                <a:gd name="T44" fmla="*/ 255 w 532"/>
                <a:gd name="T45" fmla="*/ 230 h 778"/>
                <a:gd name="T46" fmla="*/ 245 w 532"/>
                <a:gd name="T47" fmla="*/ 229 h 778"/>
                <a:gd name="T48" fmla="*/ 245 w 532"/>
                <a:gd name="T49" fmla="*/ 138 h 778"/>
                <a:gd name="T50" fmla="*/ 205 w 532"/>
                <a:gd name="T51" fmla="*/ 24 h 778"/>
                <a:gd name="T52" fmla="*/ 167 w 532"/>
                <a:gd name="T53" fmla="*/ 6 h 778"/>
                <a:gd name="T54" fmla="*/ 148 w 532"/>
                <a:gd name="T55" fmla="*/ 43 h 778"/>
                <a:gd name="T56" fmla="*/ 186 w 532"/>
                <a:gd name="T57" fmla="*/ 148 h 778"/>
                <a:gd name="T58" fmla="*/ 186 w 532"/>
                <a:gd name="T59" fmla="*/ 251 h 778"/>
                <a:gd name="T60" fmla="*/ 181 w 532"/>
                <a:gd name="T61" fmla="*/ 338 h 778"/>
                <a:gd name="T62" fmla="*/ 117 w 532"/>
                <a:gd name="T63" fmla="*/ 325 h 778"/>
                <a:gd name="T64" fmla="*/ 74 w 532"/>
                <a:gd name="T65" fmla="*/ 284 h 778"/>
                <a:gd name="T66" fmla="*/ 69 w 532"/>
                <a:gd name="T67" fmla="*/ 199 h 778"/>
                <a:gd name="T68" fmla="*/ 19 w 532"/>
                <a:gd name="T69" fmla="*/ 181 h 778"/>
                <a:gd name="T70" fmla="*/ 0 w 532"/>
                <a:gd name="T71" fmla="*/ 274 h 778"/>
                <a:gd name="T72" fmla="*/ 428 w 532"/>
                <a:gd name="T73" fmla="*/ 193 h 778"/>
                <a:gd name="T74" fmla="*/ 417 w 532"/>
                <a:gd name="T75" fmla="*/ 243 h 778"/>
                <a:gd name="T76" fmla="*/ 391 w 532"/>
                <a:gd name="T77" fmla="*/ 241 h 778"/>
                <a:gd name="T78" fmla="*/ 405 w 532"/>
                <a:gd name="T79" fmla="*/ 159 h 778"/>
                <a:gd name="T80" fmla="*/ 407 w 532"/>
                <a:gd name="T81" fmla="*/ 159 h 778"/>
                <a:gd name="T82" fmla="*/ 428 w 532"/>
                <a:gd name="T83" fmla="*/ 19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2" h="778">
                  <a:moveTo>
                    <a:pt x="0" y="274"/>
                  </a:moveTo>
                  <a:cubicBezTo>
                    <a:pt x="43" y="385"/>
                    <a:pt x="43" y="385"/>
                    <a:pt x="43" y="385"/>
                  </a:cubicBezTo>
                  <a:cubicBezTo>
                    <a:pt x="241" y="549"/>
                    <a:pt x="241" y="549"/>
                    <a:pt x="241" y="549"/>
                  </a:cubicBezTo>
                  <a:cubicBezTo>
                    <a:pt x="327" y="778"/>
                    <a:pt x="327" y="778"/>
                    <a:pt x="327" y="778"/>
                  </a:cubicBezTo>
                  <a:cubicBezTo>
                    <a:pt x="532" y="778"/>
                    <a:pt x="532" y="778"/>
                    <a:pt x="532" y="778"/>
                  </a:cubicBezTo>
                  <a:cubicBezTo>
                    <a:pt x="445" y="524"/>
                    <a:pt x="445" y="524"/>
                    <a:pt x="445" y="524"/>
                  </a:cubicBezTo>
                  <a:cubicBezTo>
                    <a:pt x="480" y="466"/>
                    <a:pt x="475" y="326"/>
                    <a:pt x="472" y="271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47" y="110"/>
                    <a:pt x="447" y="110"/>
                    <a:pt x="447" y="110"/>
                  </a:cubicBezTo>
                  <a:cubicBezTo>
                    <a:pt x="414" y="99"/>
                    <a:pt x="414" y="99"/>
                    <a:pt x="414" y="99"/>
                  </a:cubicBezTo>
                  <a:cubicBezTo>
                    <a:pt x="405" y="96"/>
                    <a:pt x="397" y="97"/>
                    <a:pt x="390" y="101"/>
                  </a:cubicBezTo>
                  <a:cubicBezTo>
                    <a:pt x="385" y="87"/>
                    <a:pt x="385" y="87"/>
                    <a:pt x="385" y="87"/>
                  </a:cubicBezTo>
                  <a:cubicBezTo>
                    <a:pt x="380" y="71"/>
                    <a:pt x="363" y="63"/>
                    <a:pt x="347" y="68"/>
                  </a:cubicBezTo>
                  <a:cubicBezTo>
                    <a:pt x="332" y="73"/>
                    <a:pt x="323" y="90"/>
                    <a:pt x="328" y="106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1" y="236"/>
                    <a:pt x="331" y="236"/>
                    <a:pt x="331" y="236"/>
                  </a:cubicBezTo>
                  <a:cubicBezTo>
                    <a:pt x="314" y="235"/>
                    <a:pt x="314" y="235"/>
                    <a:pt x="314" y="235"/>
                  </a:cubicBezTo>
                  <a:cubicBezTo>
                    <a:pt x="321" y="121"/>
                    <a:pt x="321" y="121"/>
                    <a:pt x="321" y="121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89" y="33"/>
                    <a:pt x="272" y="25"/>
                    <a:pt x="256" y="30"/>
                  </a:cubicBezTo>
                  <a:cubicBezTo>
                    <a:pt x="241" y="36"/>
                    <a:pt x="233" y="53"/>
                    <a:pt x="238" y="68"/>
                  </a:cubicBezTo>
                  <a:cubicBezTo>
                    <a:pt x="261" y="129"/>
                    <a:pt x="261" y="129"/>
                    <a:pt x="261" y="129"/>
                  </a:cubicBezTo>
                  <a:cubicBezTo>
                    <a:pt x="255" y="230"/>
                    <a:pt x="255" y="230"/>
                    <a:pt x="25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199" y="8"/>
                    <a:pt x="182" y="0"/>
                    <a:pt x="167" y="6"/>
                  </a:cubicBezTo>
                  <a:cubicBezTo>
                    <a:pt x="151" y="11"/>
                    <a:pt x="143" y="28"/>
                    <a:pt x="148" y="43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251"/>
                    <a:pt x="186" y="251"/>
                    <a:pt x="186" y="251"/>
                  </a:cubicBezTo>
                  <a:cubicBezTo>
                    <a:pt x="181" y="338"/>
                    <a:pt x="181" y="338"/>
                    <a:pt x="181" y="338"/>
                  </a:cubicBezTo>
                  <a:cubicBezTo>
                    <a:pt x="117" y="325"/>
                    <a:pt x="117" y="325"/>
                    <a:pt x="117" y="325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5" y="224"/>
                    <a:pt x="82" y="237"/>
                    <a:pt x="69" y="199"/>
                  </a:cubicBezTo>
                  <a:cubicBezTo>
                    <a:pt x="59" y="171"/>
                    <a:pt x="19" y="181"/>
                    <a:pt x="19" y="181"/>
                  </a:cubicBezTo>
                  <a:cubicBezTo>
                    <a:pt x="0" y="274"/>
                    <a:pt x="0" y="274"/>
                    <a:pt x="0" y="274"/>
                  </a:cubicBezTo>
                  <a:moveTo>
                    <a:pt x="428" y="193"/>
                  </a:moveTo>
                  <a:cubicBezTo>
                    <a:pt x="417" y="243"/>
                    <a:pt x="417" y="243"/>
                    <a:pt x="417" y="243"/>
                  </a:cubicBezTo>
                  <a:cubicBezTo>
                    <a:pt x="391" y="241"/>
                    <a:pt x="391" y="241"/>
                    <a:pt x="391" y="241"/>
                  </a:cubicBezTo>
                  <a:cubicBezTo>
                    <a:pt x="405" y="159"/>
                    <a:pt x="405" y="159"/>
                    <a:pt x="405" y="159"/>
                  </a:cubicBezTo>
                  <a:cubicBezTo>
                    <a:pt x="407" y="159"/>
                    <a:pt x="407" y="159"/>
                    <a:pt x="407" y="159"/>
                  </a:cubicBezTo>
                  <a:cubicBezTo>
                    <a:pt x="428" y="193"/>
                    <a:pt x="428" y="193"/>
                    <a:pt x="428" y="193"/>
                  </a:cubicBezTo>
                </a:path>
              </a:pathLst>
            </a:custGeom>
            <a:solidFill>
              <a:srgbClr val="F4C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1" name="Freeform 107"/>
            <p:cNvSpPr>
              <a:spLocks/>
            </p:cNvSpPr>
            <p:nvPr/>
          </p:nvSpPr>
          <p:spPr bwMode="auto">
            <a:xfrm>
              <a:off x="3098" y="3923"/>
              <a:ext cx="460" cy="361"/>
            </a:xfrm>
            <a:custGeom>
              <a:avLst/>
              <a:gdLst>
                <a:gd name="T0" fmla="*/ 333 w 460"/>
                <a:gd name="T1" fmla="*/ 0 h 361"/>
                <a:gd name="T2" fmla="*/ 460 w 460"/>
                <a:gd name="T3" fmla="*/ 361 h 361"/>
                <a:gd name="T4" fmla="*/ 96 w 460"/>
                <a:gd name="T5" fmla="*/ 361 h 361"/>
                <a:gd name="T6" fmla="*/ 0 w 460"/>
                <a:gd name="T7" fmla="*/ 30 h 361"/>
                <a:gd name="T8" fmla="*/ 333 w 460"/>
                <a:gd name="T9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361">
                  <a:moveTo>
                    <a:pt x="333" y="0"/>
                  </a:moveTo>
                  <a:lnTo>
                    <a:pt x="460" y="361"/>
                  </a:lnTo>
                  <a:lnTo>
                    <a:pt x="96" y="361"/>
                  </a:lnTo>
                  <a:lnTo>
                    <a:pt x="0" y="3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2" name="Freeform 108"/>
            <p:cNvSpPr>
              <a:spLocks/>
            </p:cNvSpPr>
            <p:nvPr/>
          </p:nvSpPr>
          <p:spPr bwMode="auto">
            <a:xfrm>
              <a:off x="2973" y="3953"/>
              <a:ext cx="221" cy="331"/>
            </a:xfrm>
            <a:custGeom>
              <a:avLst/>
              <a:gdLst>
                <a:gd name="T0" fmla="*/ 0 w 221"/>
                <a:gd name="T1" fmla="*/ 0 h 331"/>
                <a:gd name="T2" fmla="*/ 125 w 221"/>
                <a:gd name="T3" fmla="*/ 0 h 331"/>
                <a:gd name="T4" fmla="*/ 221 w 221"/>
                <a:gd name="T5" fmla="*/ 331 h 331"/>
                <a:gd name="T6" fmla="*/ 80 w 221"/>
                <a:gd name="T7" fmla="*/ 331 h 331"/>
                <a:gd name="T8" fmla="*/ 0 w 221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31">
                  <a:moveTo>
                    <a:pt x="0" y="0"/>
                  </a:moveTo>
                  <a:lnTo>
                    <a:pt x="125" y="0"/>
                  </a:lnTo>
                  <a:lnTo>
                    <a:pt x="221" y="331"/>
                  </a:lnTo>
                  <a:lnTo>
                    <a:pt x="8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3" name="Oval 109"/>
            <p:cNvSpPr>
              <a:spLocks noChangeArrowheads="1"/>
            </p:cNvSpPr>
            <p:nvPr/>
          </p:nvSpPr>
          <p:spPr bwMode="auto">
            <a:xfrm>
              <a:off x="3148" y="399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4" name="Oval 110"/>
            <p:cNvSpPr>
              <a:spLocks noChangeArrowheads="1"/>
            </p:cNvSpPr>
            <p:nvPr/>
          </p:nvSpPr>
          <p:spPr bwMode="auto">
            <a:xfrm>
              <a:off x="3185" y="4017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5" name="Oval 111"/>
            <p:cNvSpPr>
              <a:spLocks noChangeArrowheads="1"/>
            </p:cNvSpPr>
            <p:nvPr/>
          </p:nvSpPr>
          <p:spPr bwMode="auto">
            <a:xfrm>
              <a:off x="3166" y="4017"/>
              <a:ext cx="8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6" name="Oval 112"/>
            <p:cNvSpPr>
              <a:spLocks noChangeArrowheads="1"/>
            </p:cNvSpPr>
            <p:nvPr/>
          </p:nvSpPr>
          <p:spPr bwMode="auto">
            <a:xfrm>
              <a:off x="3185" y="4037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7" name="Oval 113"/>
            <p:cNvSpPr>
              <a:spLocks noChangeArrowheads="1"/>
            </p:cNvSpPr>
            <p:nvPr/>
          </p:nvSpPr>
          <p:spPr bwMode="auto">
            <a:xfrm>
              <a:off x="3166" y="4037"/>
              <a:ext cx="8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8" name="Oval 114"/>
            <p:cNvSpPr>
              <a:spLocks noChangeArrowheads="1"/>
            </p:cNvSpPr>
            <p:nvPr/>
          </p:nvSpPr>
          <p:spPr bwMode="auto">
            <a:xfrm>
              <a:off x="3183" y="4119"/>
              <a:ext cx="64" cy="64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9" name="Oval 115"/>
            <p:cNvSpPr>
              <a:spLocks noChangeArrowheads="1"/>
            </p:cNvSpPr>
            <p:nvPr/>
          </p:nvSpPr>
          <p:spPr bwMode="auto">
            <a:xfrm>
              <a:off x="322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0" name="Oval 116"/>
            <p:cNvSpPr>
              <a:spLocks noChangeArrowheads="1"/>
            </p:cNvSpPr>
            <p:nvPr/>
          </p:nvSpPr>
          <p:spPr bwMode="auto">
            <a:xfrm>
              <a:off x="3201" y="4136"/>
              <a:ext cx="9" cy="9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1" name="Oval 117"/>
            <p:cNvSpPr>
              <a:spLocks noChangeArrowheads="1"/>
            </p:cNvSpPr>
            <p:nvPr/>
          </p:nvSpPr>
          <p:spPr bwMode="auto">
            <a:xfrm>
              <a:off x="322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2" name="Oval 118"/>
            <p:cNvSpPr>
              <a:spLocks noChangeArrowheads="1"/>
            </p:cNvSpPr>
            <p:nvPr/>
          </p:nvSpPr>
          <p:spPr bwMode="auto">
            <a:xfrm>
              <a:off x="3201" y="4154"/>
              <a:ext cx="9" cy="11"/>
            </a:xfrm>
            <a:prstGeom prst="ellipse">
              <a:avLst/>
            </a:prstGeom>
            <a:solidFill>
              <a:srgbClr val="1B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3" name="Freeform 119"/>
            <p:cNvSpPr>
              <a:spLocks/>
            </p:cNvSpPr>
            <p:nvPr/>
          </p:nvSpPr>
          <p:spPr bwMode="auto">
            <a:xfrm>
              <a:off x="2577" y="3224"/>
              <a:ext cx="77" cy="98"/>
            </a:xfrm>
            <a:custGeom>
              <a:avLst/>
              <a:gdLst>
                <a:gd name="T0" fmla="*/ 14 w 43"/>
                <a:gd name="T1" fmla="*/ 0 h 55"/>
                <a:gd name="T2" fmla="*/ 14 w 43"/>
                <a:gd name="T3" fmla="*/ 0 h 55"/>
                <a:gd name="T4" fmla="*/ 9 w 43"/>
                <a:gd name="T5" fmla="*/ 0 h 55"/>
                <a:gd name="T6" fmla="*/ 0 w 43"/>
                <a:gd name="T7" fmla="*/ 50 h 55"/>
                <a:gd name="T8" fmla="*/ 38 w 43"/>
                <a:gd name="T9" fmla="*/ 55 h 55"/>
                <a:gd name="T10" fmla="*/ 43 w 43"/>
                <a:gd name="T11" fmla="*/ 16 h 55"/>
                <a:gd name="T12" fmla="*/ 43 w 43"/>
                <a:gd name="T13" fmla="*/ 15 h 55"/>
                <a:gd name="T14" fmla="*/ 43 w 43"/>
                <a:gd name="T15" fmla="*/ 14 h 55"/>
                <a:gd name="T16" fmla="*/ 14 w 43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5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0"/>
                    <a:pt x="9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42" y="35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"/>
                    <a:pt x="23" y="0"/>
                    <a:pt x="14" y="0"/>
                  </a:cubicBezTo>
                </a:path>
              </a:pathLst>
            </a:custGeom>
            <a:solidFill>
              <a:srgbClr val="FA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Freeform 120"/>
            <p:cNvSpPr>
              <a:spLocks/>
            </p:cNvSpPr>
            <p:nvPr/>
          </p:nvSpPr>
          <p:spPr bwMode="auto">
            <a:xfrm>
              <a:off x="2998" y="4183"/>
              <a:ext cx="617" cy="135"/>
            </a:xfrm>
            <a:custGeom>
              <a:avLst/>
              <a:gdLst>
                <a:gd name="T0" fmla="*/ 560 w 617"/>
                <a:gd name="T1" fmla="*/ 0 h 135"/>
                <a:gd name="T2" fmla="*/ 617 w 617"/>
                <a:gd name="T3" fmla="*/ 135 h 135"/>
                <a:gd name="T4" fmla="*/ 18 w 617"/>
                <a:gd name="T5" fmla="*/ 135 h 135"/>
                <a:gd name="T6" fmla="*/ 0 w 617"/>
                <a:gd name="T7" fmla="*/ 32 h 135"/>
                <a:gd name="T8" fmla="*/ 560 w 61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135">
                  <a:moveTo>
                    <a:pt x="560" y="0"/>
                  </a:moveTo>
                  <a:lnTo>
                    <a:pt x="617" y="135"/>
                  </a:lnTo>
                  <a:lnTo>
                    <a:pt x="18" y="135"/>
                  </a:lnTo>
                  <a:lnTo>
                    <a:pt x="0" y="3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315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186"/>
          <p:cNvGrpSpPr/>
          <p:nvPr/>
        </p:nvGrpSpPr>
        <p:grpSpPr>
          <a:xfrm>
            <a:off x="515365" y="1932139"/>
            <a:ext cx="6803076" cy="3998620"/>
            <a:chOff x="515365" y="1932139"/>
            <a:chExt cx="6803076" cy="3998620"/>
          </a:xfrm>
        </p:grpSpPr>
        <p:sp>
          <p:nvSpPr>
            <p:cNvPr id="181" name="이등변 삼각형 180"/>
            <p:cNvSpPr/>
            <p:nvPr/>
          </p:nvSpPr>
          <p:spPr>
            <a:xfrm rot="21259772">
              <a:off x="6943193" y="2169398"/>
              <a:ext cx="375248" cy="3725279"/>
            </a:xfrm>
            <a:prstGeom prst="triangle">
              <a:avLst>
                <a:gd name="adj" fmla="val 934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endParaRPr lang="ko-KR" altLang="en-US" sz="1600" b="1" spc="-150" dirty="0" err="1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>
              <a:off x="1974685" y="688263"/>
              <a:ext cx="3783176" cy="670181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70">
                <a:solidFill>
                  <a:srgbClr val="2D71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4" name="그룹 179"/>
            <p:cNvGrpSpPr/>
            <p:nvPr/>
          </p:nvGrpSpPr>
          <p:grpSpPr>
            <a:xfrm>
              <a:off x="762595" y="1932139"/>
              <a:ext cx="6116638" cy="397565"/>
              <a:chOff x="1533842" y="1232452"/>
              <a:chExt cx="6116638" cy="397565"/>
            </a:xfrm>
          </p:grpSpPr>
          <p:sp>
            <p:nvSpPr>
              <p:cNvPr id="169" name="아래로 구부러진 화살표 168"/>
              <p:cNvSpPr/>
              <p:nvPr/>
            </p:nvSpPr>
            <p:spPr>
              <a:xfrm>
                <a:off x="1533842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2" name="아래로 구부러진 화살표 171"/>
              <p:cNvSpPr/>
              <p:nvPr/>
            </p:nvSpPr>
            <p:spPr>
              <a:xfrm>
                <a:off x="2239686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3" name="아래로 구부러진 화살표 172"/>
              <p:cNvSpPr/>
              <p:nvPr/>
            </p:nvSpPr>
            <p:spPr>
              <a:xfrm>
                <a:off x="5768906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4" name="아래로 구부러진 화살표 173"/>
              <p:cNvSpPr/>
              <p:nvPr/>
            </p:nvSpPr>
            <p:spPr>
              <a:xfrm>
                <a:off x="2945530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5" name="아래로 구부러진 화살표 174"/>
              <p:cNvSpPr/>
              <p:nvPr/>
            </p:nvSpPr>
            <p:spPr>
              <a:xfrm>
                <a:off x="3651374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6" name="아래로 구부러진 화살표 175"/>
              <p:cNvSpPr/>
              <p:nvPr/>
            </p:nvSpPr>
            <p:spPr>
              <a:xfrm>
                <a:off x="4357218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7" name="아래로 구부러진 화살표 176"/>
              <p:cNvSpPr/>
              <p:nvPr/>
            </p:nvSpPr>
            <p:spPr>
              <a:xfrm>
                <a:off x="5063062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8" name="아래로 구부러진 화살표 177"/>
              <p:cNvSpPr/>
              <p:nvPr/>
            </p:nvSpPr>
            <p:spPr>
              <a:xfrm>
                <a:off x="6474750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9" name="아래로 구부러진 화살표 178"/>
              <p:cNvSpPr/>
              <p:nvPr/>
            </p:nvSpPr>
            <p:spPr>
              <a:xfrm>
                <a:off x="7180593" y="1232452"/>
                <a:ext cx="469887" cy="397565"/>
              </a:xfrm>
              <a:prstGeom prst="curvedDownArrow">
                <a:avLst>
                  <a:gd name="adj1" fmla="val 51772"/>
                  <a:gd name="adj2" fmla="val 0"/>
                  <a:gd name="adj3" fmla="val 3772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/>
                <a:endParaRPr lang="ko-KR" altLang="en-US" sz="1600" b="1" spc="-150" dirty="0" err="1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65" name="직사각형 164"/>
          <p:cNvSpPr/>
          <p:nvPr/>
        </p:nvSpPr>
        <p:spPr>
          <a:xfrm>
            <a:off x="1002686" y="2719346"/>
            <a:ext cx="5811582" cy="303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RPN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예상되는 물체에 </a:t>
            </a:r>
            <a:r>
              <a:rPr lang="ko-KR" altLang="en-US" sz="2000" kern="0" spc="-50" dirty="0" err="1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바운딩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박스를 추천</a:t>
            </a:r>
            <a:endParaRPr lang="en-US" altLang="ko-KR" sz="2000" kern="0" spc="-50" dirty="0" smtClean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endParaRPr lang="en-US" altLang="ko-KR" sz="2000" kern="0" spc="-5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 defTabSz="577332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§"/>
            </a:pP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ROI pooling 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층에서 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RPN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추천한 </a:t>
            </a:r>
            <a:r>
              <a:rPr lang="ko-KR" altLang="en-US" sz="2000" kern="0" spc="-50" dirty="0" err="1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바운딩</a:t>
            </a:r>
            <a:r>
              <a:rPr lang="ko-KR" altLang="en-US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박스를 기준으로 배경을 삭제하고 </a:t>
            </a:r>
            <a:r>
              <a:rPr lang="en-US" altLang="ko-KR" sz="2000" kern="0" spc="-50" dirty="0" smtClean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max pooling</a:t>
            </a:r>
          </a:p>
        </p:txBody>
      </p:sp>
      <p:pic>
        <p:nvPicPr>
          <p:cNvPr id="6147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20150" y="2914650"/>
            <a:ext cx="2700000" cy="16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69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직선 연결선 107"/>
          <p:cNvCxnSpPr/>
          <p:nvPr/>
        </p:nvCxnSpPr>
        <p:spPr>
          <a:xfrm flipH="1">
            <a:off x="3131126" y="4359559"/>
            <a:ext cx="1034623" cy="258618"/>
          </a:xfrm>
          <a:prstGeom prst="lin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  <a:effectLst/>
        </p:spPr>
      </p:cxnSp>
      <p:grpSp>
        <p:nvGrpSpPr>
          <p:cNvPr id="6" name="그룹 82"/>
          <p:cNvGrpSpPr/>
          <p:nvPr/>
        </p:nvGrpSpPr>
        <p:grpSpPr>
          <a:xfrm>
            <a:off x="-477134" y="3020716"/>
            <a:ext cx="2235814" cy="2171160"/>
            <a:chOff x="-477134" y="3020716"/>
            <a:chExt cx="2235814" cy="2171160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7134" y="3020716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860" y="3062281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8586" y="3094610"/>
              <a:ext cx="2097266" cy="2097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  <a:sp3d>
              <a:bevelT w="0" h="31750"/>
            </a:sp3d>
          </p:spPr>
        </p:pic>
      </p:grpSp>
      <p:grpSp>
        <p:nvGrpSpPr>
          <p:cNvPr id="9" name="그룹 96"/>
          <p:cNvGrpSpPr/>
          <p:nvPr/>
        </p:nvGrpSpPr>
        <p:grpSpPr>
          <a:xfrm>
            <a:off x="3631077" y="2384000"/>
            <a:ext cx="1816358" cy="2501801"/>
            <a:chOff x="3631077" y="2384000"/>
            <a:chExt cx="1816358" cy="2501801"/>
          </a:xfrm>
        </p:grpSpPr>
        <p:grpSp>
          <p:nvGrpSpPr>
            <p:cNvPr id="10" name="그룹 97">
              <a:extLst>
                <a:ext uri="{FF2B5EF4-FFF2-40B4-BE49-F238E27FC236}">
                  <a16:creationId xmlns:a16="http://schemas.microsoft.com/office/drawing/2014/main" id="{C0DC10D7-482F-4C98-9082-C964E86291A8}"/>
                </a:ext>
              </a:extLst>
            </p:cNvPr>
            <p:cNvGrpSpPr/>
            <p:nvPr/>
          </p:nvGrpSpPr>
          <p:grpSpPr>
            <a:xfrm>
              <a:off x="3631077" y="2384000"/>
              <a:ext cx="1816358" cy="2501801"/>
              <a:chOff x="3631077" y="2384000"/>
              <a:chExt cx="1816358" cy="2501801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4147079" y="2384000"/>
                <a:ext cx="130035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/>
                  <a:t>Pretraining</a:t>
                </a:r>
                <a:endParaRPr lang="en-US" altLang="ko-KR" sz="1400" dirty="0"/>
              </a:p>
              <a:p>
                <a:r>
                  <a:rPr lang="en-US" altLang="ko-KR" sz="1400" dirty="0"/>
                  <a:t>Graph</a:t>
                </a:r>
              </a:p>
              <a:p>
                <a:r>
                  <a:rPr lang="en-US" altLang="ko-KR" sz="1400" dirty="0"/>
                  <a:t>(inception v2)</a:t>
                </a:r>
                <a:endParaRPr lang="ko-KR" altLang="en-US" sz="1400" dirty="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3631077" y="3671818"/>
                <a:ext cx="1166180" cy="1213983"/>
              </a:xfrm>
              <a:prstGeom prst="rect">
                <a:avLst/>
              </a:prstGeom>
              <a:solidFill>
                <a:srgbClr val="509EC9"/>
              </a:solidFill>
              <a:ln>
                <a:solidFill>
                  <a:schemeClr val="accent1">
                    <a:lumMod val="20000"/>
                    <a:lumOff val="80000"/>
                    <a:alpha val="94000"/>
                  </a:schemeClr>
                </a:solidFill>
              </a:ln>
              <a:effectLst/>
              <a:scene3d>
                <a:camera prst="obliqueTopRight"/>
                <a:lightRig rig="threePt" dir="t"/>
              </a:scene3d>
              <a:sp3d>
                <a:bevelT w="0" h="2540000"/>
                <a:bevelB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3632686" y="4135532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Fine tuning</a:t>
              </a:r>
              <a:endParaRPr lang="ko-KR" altLang="en-US" sz="1400" dirty="0"/>
            </a:p>
          </p:txBody>
        </p:sp>
      </p:grpSp>
      <p:grpSp>
        <p:nvGrpSpPr>
          <p:cNvPr id="11" name="그룹 115"/>
          <p:cNvGrpSpPr/>
          <p:nvPr/>
        </p:nvGrpSpPr>
        <p:grpSpPr>
          <a:xfrm>
            <a:off x="714481" y="3020716"/>
            <a:ext cx="6078362" cy="2985089"/>
            <a:chOff x="714481" y="3020716"/>
            <a:chExt cx="6078362" cy="2985089"/>
          </a:xfrm>
        </p:grpSpPr>
        <p:grpSp>
          <p:nvGrpSpPr>
            <p:cNvPr id="12" name="그룹 116"/>
            <p:cNvGrpSpPr/>
            <p:nvPr/>
          </p:nvGrpSpPr>
          <p:grpSpPr>
            <a:xfrm>
              <a:off x="714481" y="3020716"/>
              <a:ext cx="3532775" cy="2985089"/>
              <a:chOff x="714481" y="3020716"/>
              <a:chExt cx="3532775" cy="2985089"/>
            </a:xfrm>
          </p:grpSpPr>
          <p:grpSp>
            <p:nvGrpSpPr>
              <p:cNvPr id="13" name="그룹 127">
                <a:extLst>
                  <a:ext uri="{FF2B5EF4-FFF2-40B4-BE49-F238E27FC236}">
                    <a16:creationId xmlns:a16="http://schemas.microsoft.com/office/drawing/2014/main" id="{EB604C13-ACCB-49D0-801A-0F554CB8D893}"/>
                  </a:ext>
                </a:extLst>
              </p:cNvPr>
              <p:cNvGrpSpPr/>
              <p:nvPr/>
            </p:nvGrpSpPr>
            <p:grpSpPr>
              <a:xfrm>
                <a:off x="714481" y="3650499"/>
                <a:ext cx="1184587" cy="579751"/>
                <a:chOff x="714481" y="3650499"/>
                <a:chExt cx="1184587" cy="579751"/>
              </a:xfrm>
            </p:grpSpPr>
            <p:cxnSp>
              <p:nvCxnSpPr>
                <p:cNvPr id="135" name="직선 화살표 연결선 134"/>
                <p:cNvCxnSpPr/>
                <p:nvPr/>
              </p:nvCxnSpPr>
              <p:spPr>
                <a:xfrm>
                  <a:off x="714481" y="4221015"/>
                  <a:ext cx="1044199" cy="9235"/>
                </a:xfrm>
                <a:prstGeom prst="straightConnector1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tailEnd type="triangle"/>
                </a:ln>
                <a:effectLst/>
              </p:spPr>
            </p:cxnSp>
            <p:sp>
              <p:nvSpPr>
                <p:cNvPr id="136" name="TextBox 135"/>
                <p:cNvSpPr txBox="1"/>
                <p:nvPr/>
              </p:nvSpPr>
              <p:spPr>
                <a:xfrm>
                  <a:off x="845895" y="3650499"/>
                  <a:ext cx="10531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err="1"/>
                    <a:t>TF_record</a:t>
                  </a:r>
                  <a:endParaRPr lang="en-US" altLang="ko-KR" sz="1400" dirty="0"/>
                </a:p>
                <a:p>
                  <a:r>
                    <a:rPr lang="en-US" altLang="ko-KR" sz="1400" dirty="0"/>
                    <a:t>converting</a:t>
                  </a:r>
                  <a:endParaRPr lang="ko-KR" altLang="en-US" sz="1400" dirty="0"/>
                </a:p>
              </p:txBody>
            </p:sp>
          </p:grpSp>
          <p:grpSp>
            <p:nvGrpSpPr>
              <p:cNvPr id="14" name="그룹 128">
                <a:extLst>
                  <a:ext uri="{FF2B5EF4-FFF2-40B4-BE49-F238E27FC236}">
                    <a16:creationId xmlns:a16="http://schemas.microsoft.com/office/drawing/2014/main" id="{774FB2D6-18FA-4ECF-B6ED-6775D739136F}"/>
                  </a:ext>
                </a:extLst>
              </p:cNvPr>
              <p:cNvGrpSpPr/>
              <p:nvPr/>
            </p:nvGrpSpPr>
            <p:grpSpPr>
              <a:xfrm>
                <a:off x="1099142" y="3020716"/>
                <a:ext cx="3148114" cy="2506646"/>
                <a:chOff x="1099142" y="3020716"/>
                <a:chExt cx="3148114" cy="2506646"/>
              </a:xfrm>
            </p:grpSpPr>
            <p:sp>
              <p:nvSpPr>
                <p:cNvPr id="133" name="직사각형 132"/>
                <p:cNvSpPr/>
                <p:nvPr/>
              </p:nvSpPr>
              <p:spPr>
                <a:xfrm>
                  <a:off x="1808055" y="3536744"/>
                  <a:ext cx="389785" cy="1990618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1000"/>
                        <a:lumOff val="99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scene3d>
                  <a:camera prst="obliqueTopRight"/>
                  <a:lightRig rig="threePt" dir="t"/>
                </a:scene3d>
                <a:sp3d>
                  <a:bevelT w="0" h="4305300"/>
                  <a:bevelB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34" name="그림 133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99142" y="3020716"/>
                  <a:ext cx="3148114" cy="2097266"/>
                </a:xfrm>
                <a:prstGeom prst="rect">
                  <a:avLst/>
                </a:prstGeom>
                <a:effectLst>
                  <a:glow rad="12700">
                    <a:schemeClr val="accent1">
                      <a:alpha val="40000"/>
                    </a:schemeClr>
                  </a:glow>
                </a:effectLst>
                <a:scene3d>
                  <a:camera prst="isometricOffAxis2Right">
                    <a:rot lat="1063043" lon="17220000" rev="0"/>
                  </a:camera>
                  <a:lightRig rig="threePt" dir="t"/>
                </a:scene3d>
                <a:sp3d>
                  <a:bevelT w="0" h="6350"/>
                </a:sp3d>
              </p:spPr>
            </p:pic>
          </p:grpSp>
          <p:sp>
            <p:nvSpPr>
              <p:cNvPr id="130" name="직사각형 129"/>
              <p:cNvSpPr/>
              <p:nvPr/>
            </p:nvSpPr>
            <p:spPr>
              <a:xfrm>
                <a:off x="2032561" y="3536744"/>
                <a:ext cx="1265280" cy="1349057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  <a:scene3d>
                <a:camera prst="isometricOffAxis2Right">
                  <a:rot lat="1062000" lon="1722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499950" y="5482585"/>
                <a:ext cx="9666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/>
                  <a:t>TF_record</a:t>
                </a:r>
                <a:endParaRPr lang="en-US" altLang="ko-KR" sz="1400" dirty="0"/>
              </a:p>
              <a:p>
                <a:r>
                  <a:rPr lang="en-US" altLang="ko-KR" sz="1400" dirty="0"/>
                  <a:t>file</a:t>
                </a:r>
                <a:endParaRPr lang="ko-KR" altLang="en-US" sz="1400" dirty="0"/>
              </a:p>
            </p:txBody>
          </p:sp>
        </p:grpSp>
        <p:grpSp>
          <p:nvGrpSpPr>
            <p:cNvPr id="15" name="그룹 122"/>
            <p:cNvGrpSpPr/>
            <p:nvPr/>
          </p:nvGrpSpPr>
          <p:grpSpPr>
            <a:xfrm>
              <a:off x="4963943" y="3384850"/>
              <a:ext cx="1828900" cy="1843108"/>
              <a:chOff x="4821336" y="2974690"/>
              <a:chExt cx="1828900" cy="1843108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5419727" y="3274659"/>
                <a:ext cx="45719" cy="121398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1000"/>
                      <a:lumOff val="99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scene3d>
                <a:camera prst="obliqueTopRight"/>
                <a:lightRig rig="threePt" dir="t"/>
              </a:scene3d>
              <a:sp3d>
                <a:bevelT w="0" h="2540000"/>
                <a:bevelB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4821336" y="2974690"/>
                <a:ext cx="1828900" cy="128614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  <a:scene3d>
                <a:camera prst="orthographicFront">
                  <a:rot lat="1062000" lon="1722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6" name="직선 화살표 연결선 125"/>
              <p:cNvCxnSpPr/>
              <p:nvPr/>
            </p:nvCxnSpPr>
            <p:spPr>
              <a:xfrm>
                <a:off x="5043057" y="3617763"/>
                <a:ext cx="376670" cy="0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tailEnd type="triangle"/>
              </a:ln>
              <a:effectLst/>
            </p:spPr>
          </p:cxnSp>
          <p:sp>
            <p:nvSpPr>
              <p:cNvPr id="127" name="TextBox 126"/>
              <p:cNvSpPr txBox="1"/>
              <p:nvPr/>
            </p:nvSpPr>
            <p:spPr>
              <a:xfrm>
                <a:off x="4860632" y="4510021"/>
                <a:ext cx="12096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Feature map</a:t>
                </a:r>
                <a:endParaRPr lang="ko-KR" altLang="en-US" sz="1400" dirty="0"/>
              </a:p>
            </p:txBody>
          </p:sp>
        </p:grpSp>
      </p:grpSp>
      <p:grpSp>
        <p:nvGrpSpPr>
          <p:cNvPr id="16" name="그룹 136"/>
          <p:cNvGrpSpPr/>
          <p:nvPr/>
        </p:nvGrpSpPr>
        <p:grpSpPr>
          <a:xfrm>
            <a:off x="5910196" y="1355510"/>
            <a:ext cx="1998209" cy="2353971"/>
            <a:chOff x="5735786" y="916370"/>
            <a:chExt cx="1998209" cy="2353971"/>
          </a:xfrm>
        </p:grpSpPr>
        <p:sp>
          <p:nvSpPr>
            <p:cNvPr id="138" name="직사각형 137"/>
            <p:cNvSpPr/>
            <p:nvPr/>
          </p:nvSpPr>
          <p:spPr>
            <a:xfrm>
              <a:off x="5860609" y="1608548"/>
              <a:ext cx="1828900" cy="12861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6336199" y="2293799"/>
              <a:ext cx="641018" cy="599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6319252" y="1688775"/>
              <a:ext cx="1032367" cy="409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6691793" y="2165761"/>
              <a:ext cx="437824" cy="4958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  <a:scene3d>
              <a:camera prst="orthographicFront">
                <a:rot lat="1062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2" name="직선 화살표 연결선 141"/>
            <p:cNvCxnSpPr/>
            <p:nvPr/>
          </p:nvCxnSpPr>
          <p:spPr>
            <a:xfrm flipV="1">
              <a:off x="5735786" y="2486456"/>
              <a:ext cx="744763" cy="783885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  <a:effectLst/>
          </p:spPr>
        </p:cxnSp>
        <p:sp>
          <p:nvSpPr>
            <p:cNvPr id="143" name="TextBox 142"/>
            <p:cNvSpPr txBox="1"/>
            <p:nvPr/>
          </p:nvSpPr>
          <p:spPr>
            <a:xfrm>
              <a:off x="6220439" y="916370"/>
              <a:ext cx="15135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Region Proposal</a:t>
              </a:r>
            </a:p>
            <a:p>
              <a:pPr algn="ctr"/>
              <a:r>
                <a:rPr lang="en-US" altLang="ko-KR" sz="1400" dirty="0"/>
                <a:t>Network</a:t>
              </a:r>
              <a:endParaRPr lang="ko-KR" altLang="en-US" sz="1400" dirty="0"/>
            </a:p>
          </p:txBody>
        </p:sp>
      </p:grpSp>
      <p:cxnSp>
        <p:nvCxnSpPr>
          <p:cNvPr id="145" name="직선 화살표 연결선 144"/>
          <p:cNvCxnSpPr/>
          <p:nvPr/>
        </p:nvCxnSpPr>
        <p:spPr>
          <a:xfrm flipV="1">
            <a:off x="5763003" y="3999984"/>
            <a:ext cx="1864673" cy="0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cxnSp>
        <p:nvCxnSpPr>
          <p:cNvPr id="146" name="직선 화살표 연결선 145"/>
          <p:cNvCxnSpPr>
            <a:cxnSpLocks/>
          </p:cNvCxnSpPr>
          <p:nvPr/>
        </p:nvCxnSpPr>
        <p:spPr>
          <a:xfrm>
            <a:off x="7009354" y="2675833"/>
            <a:ext cx="725850" cy="849457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sp>
        <p:nvSpPr>
          <p:cNvPr id="147" name="직사각형 146"/>
          <p:cNvSpPr/>
          <p:nvPr/>
        </p:nvSpPr>
        <p:spPr>
          <a:xfrm>
            <a:off x="6987814" y="3371849"/>
            <a:ext cx="1828900" cy="1286146"/>
          </a:xfrm>
          <a:prstGeom prst="rect">
            <a:avLst/>
          </a:prstGeom>
          <a:solidFill>
            <a:srgbClr val="B4C0D2"/>
          </a:solidFill>
          <a:ln w="22225">
            <a:solidFill>
              <a:schemeClr val="tx1"/>
            </a:solidFill>
          </a:ln>
          <a:scene3d>
            <a:camera prst="orthographicFront">
              <a:rot lat="1062000" lon="172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7463404" y="4057100"/>
            <a:ext cx="641018" cy="599995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  <a:scene3d>
            <a:camera prst="orthographicFront">
              <a:rot lat="1062000" lon="172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7446457" y="3452076"/>
            <a:ext cx="1032367" cy="409805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  <a:scene3d>
            <a:camera prst="orthographicFront">
              <a:rot lat="1062000" lon="172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7818998" y="3929062"/>
            <a:ext cx="437824" cy="495865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  <a:scene3d>
            <a:camera prst="orthographicFront">
              <a:rot lat="1062000" lon="172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/>
          <p:cNvSpPr txBox="1"/>
          <p:nvPr/>
        </p:nvSpPr>
        <p:spPr>
          <a:xfrm>
            <a:off x="7525896" y="5182431"/>
            <a:ext cx="1601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ROI Pooling layer</a:t>
            </a:r>
            <a:endParaRPr lang="ko-KR" altLang="en-US" sz="1400" dirty="0"/>
          </a:p>
        </p:txBody>
      </p:sp>
      <p:sp>
        <p:nvSpPr>
          <p:cNvPr id="153" name="직사각형 152"/>
          <p:cNvSpPr/>
          <p:nvPr/>
        </p:nvSpPr>
        <p:spPr>
          <a:xfrm>
            <a:off x="8398252" y="2819328"/>
            <a:ext cx="1032367" cy="409805"/>
          </a:xfrm>
          <a:prstGeom prst="rect">
            <a:avLst/>
          </a:prstGeom>
          <a:solidFill>
            <a:srgbClr val="BBC8DA"/>
          </a:solidFill>
          <a:ln w="22225">
            <a:solidFill>
              <a:srgbClr val="848C95"/>
            </a:solidFill>
          </a:ln>
          <a:scene3d>
            <a:camera prst="orthographicFront">
              <a:rot lat="1062000" lon="172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8586421" y="4424721"/>
            <a:ext cx="641018" cy="599995"/>
          </a:xfrm>
          <a:prstGeom prst="rect">
            <a:avLst/>
          </a:prstGeom>
          <a:solidFill>
            <a:srgbClr val="BBC8DA"/>
          </a:solidFill>
          <a:ln w="22225">
            <a:solidFill>
              <a:srgbClr val="89919B"/>
            </a:solidFill>
          </a:ln>
          <a:scene3d>
            <a:camera prst="orthographicFront">
              <a:rot lat="1062000" lon="172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8689344" y="3615049"/>
            <a:ext cx="437824" cy="495865"/>
          </a:xfrm>
          <a:prstGeom prst="rect">
            <a:avLst/>
          </a:prstGeom>
          <a:solidFill>
            <a:srgbClr val="BBC8DA"/>
          </a:solidFill>
          <a:ln w="22225">
            <a:solidFill>
              <a:srgbClr val="89919B"/>
            </a:solidFill>
          </a:ln>
          <a:scene3d>
            <a:camera prst="orthographicFront">
              <a:rot lat="1062000" lon="172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화살표 연결선 155"/>
          <p:cNvCxnSpPr/>
          <p:nvPr/>
        </p:nvCxnSpPr>
        <p:spPr>
          <a:xfrm flipV="1">
            <a:off x="7963131" y="3138063"/>
            <a:ext cx="726213" cy="512437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cxnSp>
        <p:nvCxnSpPr>
          <p:cNvPr id="157" name="직선 화살표 연결선 156"/>
          <p:cNvCxnSpPr/>
          <p:nvPr/>
        </p:nvCxnSpPr>
        <p:spPr>
          <a:xfrm flipV="1">
            <a:off x="8038401" y="3928856"/>
            <a:ext cx="778804" cy="244863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cxnSp>
        <p:nvCxnSpPr>
          <p:cNvPr id="158" name="직선 화살표 연결선 157"/>
          <p:cNvCxnSpPr/>
          <p:nvPr/>
        </p:nvCxnSpPr>
        <p:spPr>
          <a:xfrm>
            <a:off x="7784404" y="4356891"/>
            <a:ext cx="904940" cy="436777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528000" y="377403"/>
            <a:ext cx="5220083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Faster R-CNN architecture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9461858" y="3269036"/>
            <a:ext cx="764385" cy="1286146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  <a:scene3d>
            <a:camera prst="orthographicFront">
              <a:rot lat="1062000" lon="172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/>
          <p:cNvCxnSpPr/>
          <p:nvPr/>
        </p:nvCxnSpPr>
        <p:spPr>
          <a:xfrm>
            <a:off x="8914435" y="3020716"/>
            <a:ext cx="746800" cy="646783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cxnSp>
        <p:nvCxnSpPr>
          <p:cNvPr id="102" name="직선 화살표 연결선 101"/>
          <p:cNvCxnSpPr/>
          <p:nvPr/>
        </p:nvCxnSpPr>
        <p:spPr>
          <a:xfrm>
            <a:off x="8906930" y="3861675"/>
            <a:ext cx="733718" cy="114154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cxnSp>
        <p:nvCxnSpPr>
          <p:cNvPr id="104" name="직선 화살표 연결선 103"/>
          <p:cNvCxnSpPr/>
          <p:nvPr/>
        </p:nvCxnSpPr>
        <p:spPr>
          <a:xfrm flipV="1">
            <a:off x="8901966" y="4192141"/>
            <a:ext cx="746423" cy="532577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sp>
        <p:nvSpPr>
          <p:cNvPr id="105" name="TextBox 104"/>
          <p:cNvSpPr txBox="1"/>
          <p:nvPr/>
        </p:nvSpPr>
        <p:spPr>
          <a:xfrm>
            <a:off x="9223901" y="2610731"/>
            <a:ext cx="1476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Fully-connected</a:t>
            </a:r>
          </a:p>
          <a:p>
            <a:pPr algn="ctr"/>
            <a:r>
              <a:rPr lang="en-US" altLang="ko-KR" sz="1400" dirty="0"/>
              <a:t>layer</a:t>
            </a:r>
            <a:endParaRPr lang="ko-KR" altLang="en-US" sz="1400" dirty="0"/>
          </a:p>
        </p:txBody>
      </p:sp>
      <p:grpSp>
        <p:nvGrpSpPr>
          <p:cNvPr id="3" name="그룹 14">
            <a:extLst>
              <a:ext uri="{FF2B5EF4-FFF2-40B4-BE49-F238E27FC236}">
                <a16:creationId xmlns:a16="http://schemas.microsoft.com/office/drawing/2014/main" id="{25DDABD5-9B99-48DE-84F9-BF9699BE990D}"/>
              </a:ext>
            </a:extLst>
          </p:cNvPr>
          <p:cNvGrpSpPr/>
          <p:nvPr/>
        </p:nvGrpSpPr>
        <p:grpSpPr>
          <a:xfrm>
            <a:off x="10700716" y="2955790"/>
            <a:ext cx="1059907" cy="646331"/>
            <a:chOff x="10700716" y="2955790"/>
            <a:chExt cx="1059907" cy="646331"/>
          </a:xfrm>
        </p:grpSpPr>
        <p:sp>
          <p:nvSpPr>
            <p:cNvPr id="106" name="TextBox 105"/>
            <p:cNvSpPr txBox="1"/>
            <p:nvPr/>
          </p:nvSpPr>
          <p:spPr>
            <a:xfrm>
              <a:off x="10700716" y="2955790"/>
              <a:ext cx="1059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/>
                <a:t>Softmax</a:t>
              </a:r>
              <a:endParaRPr lang="en-US" altLang="ko-KR" dirty="0"/>
            </a:p>
            <a:p>
              <a:pPr algn="ctr"/>
              <a:r>
                <a:rPr lang="en-US" altLang="ko-KR" dirty="0"/>
                <a:t>classifier</a:t>
              </a:r>
              <a:endParaRPr lang="ko-KR" altLang="en-US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0700716" y="3020716"/>
              <a:ext cx="1059907" cy="51602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9" name="직선 화살표 연결선 108"/>
          <p:cNvCxnSpPr>
            <a:endCxn id="107" idx="1"/>
          </p:cNvCxnSpPr>
          <p:nvPr/>
        </p:nvCxnSpPr>
        <p:spPr>
          <a:xfrm flipV="1">
            <a:off x="9844050" y="3278730"/>
            <a:ext cx="856666" cy="503804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grpSp>
        <p:nvGrpSpPr>
          <p:cNvPr id="4" name="그룹 18">
            <a:extLst>
              <a:ext uri="{FF2B5EF4-FFF2-40B4-BE49-F238E27FC236}">
                <a16:creationId xmlns:a16="http://schemas.microsoft.com/office/drawing/2014/main" id="{9374104E-906A-4F12-AB40-0BCA87F387A4}"/>
              </a:ext>
            </a:extLst>
          </p:cNvPr>
          <p:cNvGrpSpPr/>
          <p:nvPr/>
        </p:nvGrpSpPr>
        <p:grpSpPr>
          <a:xfrm>
            <a:off x="10407275" y="3974229"/>
            <a:ext cx="1650002" cy="646331"/>
            <a:chOff x="10407275" y="3974229"/>
            <a:chExt cx="1650002" cy="646331"/>
          </a:xfrm>
        </p:grpSpPr>
        <p:sp>
          <p:nvSpPr>
            <p:cNvPr id="110" name="TextBox 109"/>
            <p:cNvSpPr txBox="1"/>
            <p:nvPr/>
          </p:nvSpPr>
          <p:spPr>
            <a:xfrm>
              <a:off x="10407275" y="3974229"/>
              <a:ext cx="16500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Bounding Box</a:t>
              </a:r>
            </a:p>
            <a:p>
              <a:pPr algn="ctr"/>
              <a:r>
                <a:rPr lang="en-US" altLang="ko-KR" dirty="0" err="1"/>
                <a:t>regressors</a:t>
              </a:r>
              <a:endParaRPr lang="ko-KR" altLang="en-US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0456366" y="4022589"/>
              <a:ext cx="1551811" cy="56763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5" name="직선 화살표 연결선 114"/>
          <p:cNvCxnSpPr>
            <a:endCxn id="111" idx="1"/>
          </p:cNvCxnSpPr>
          <p:nvPr/>
        </p:nvCxnSpPr>
        <p:spPr>
          <a:xfrm>
            <a:off x="9844050" y="4120150"/>
            <a:ext cx="612316" cy="186254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tx1"/>
            </a:solidFill>
            <a:tailEnd type="triangle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2186755" y="3205228"/>
            <a:ext cx="877163" cy="369332"/>
          </a:xfrm>
          <a:prstGeom prst="rect">
            <a:avLst/>
          </a:prstGeom>
          <a:noFill/>
          <a:scene3d>
            <a:camera prst="isometricOffAxis2Right">
              <a:rot lat="1062000" lon="1722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건전지</a:t>
            </a:r>
            <a:endParaRPr lang="ko-KR" altLang="en-US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3131126" y="2632359"/>
            <a:ext cx="1034623" cy="462251"/>
          </a:xfrm>
          <a:prstGeom prst="lin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</p:cxnSp>
      <p:cxnSp>
        <p:nvCxnSpPr>
          <p:cNvPr id="114" name="직선 연결선 113"/>
          <p:cNvCxnSpPr/>
          <p:nvPr/>
        </p:nvCxnSpPr>
        <p:spPr>
          <a:xfrm flipV="1">
            <a:off x="2197840" y="4885801"/>
            <a:ext cx="1433237" cy="641561"/>
          </a:xfrm>
          <a:prstGeom prst="lin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tailEnd type="triangle"/>
          </a:ln>
          <a:effectLst/>
        </p:spPr>
      </p:cxnSp>
      <p:cxnSp>
        <p:nvCxnSpPr>
          <p:cNvPr id="113" name="직선 연결선 112"/>
          <p:cNvCxnSpPr/>
          <p:nvPr/>
        </p:nvCxnSpPr>
        <p:spPr>
          <a:xfrm>
            <a:off x="2197840" y="3536743"/>
            <a:ext cx="1433237" cy="130756"/>
          </a:xfrm>
          <a:prstGeom prst="lin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5284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8" y="1375418"/>
            <a:ext cx="10683054" cy="4938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8000" y="377403"/>
            <a:ext cx="2827697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결과 </a:t>
            </a:r>
            <a:r>
              <a:rPr lang="ko-KR" altLang="en-US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손실률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0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894476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799081"/>
            <a:ext cx="1625445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이미지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4569170"/>
            <a:ext cx="52257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5339259"/>
            <a:ext cx="110286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시연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894476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684781"/>
            <a:ext cx="2792431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0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이미지</a:t>
            </a:r>
            <a:endParaRPr lang="en-US" altLang="ko-KR" sz="4000" spc="-15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4569170"/>
            <a:ext cx="52257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5339259"/>
            <a:ext cx="110286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시연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6963" y="1990725"/>
            <a:ext cx="73056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8000" y="377403"/>
            <a:ext cx="2359620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테스트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사진_9_브레인스토밍.jpg"/>
          <p:cNvPicPr>
            <a:picLocks noChangeAspect="1"/>
          </p:cNvPicPr>
          <p:nvPr/>
        </p:nvPicPr>
        <p:blipFill>
          <a:blip r:embed="rId2">
            <a:lum/>
          </a:blip>
          <a:stretch>
            <a:fillRect/>
          </a:stretch>
        </p:blipFill>
        <p:spPr>
          <a:xfrm>
            <a:off x="3462595" y="2010852"/>
            <a:ext cx="4956775" cy="35105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14300" cap="sq">
            <a:gradFill flip="none"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  <a:tileRect/>
            </a:gradFill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528000" y="377403"/>
            <a:ext cx="3422412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주제가 좋을까</a:t>
            </a:r>
            <a:r>
              <a:rPr lang="en-US" altLang="ko-KR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25"/>
          <p:cNvGrpSpPr/>
          <p:nvPr/>
        </p:nvGrpSpPr>
        <p:grpSpPr>
          <a:xfrm>
            <a:off x="9064390" y="5733559"/>
            <a:ext cx="2869001" cy="615554"/>
            <a:chOff x="6063724" y="1815397"/>
            <a:chExt cx="5085974" cy="903296"/>
          </a:xfrm>
        </p:grpSpPr>
        <p:sp>
          <p:nvSpPr>
            <p:cNvPr id="7" name="직사각형 6"/>
            <p:cNvSpPr/>
            <p:nvPr/>
          </p:nvSpPr>
          <p:spPr>
            <a:xfrm>
              <a:off x="6063724" y="1815397"/>
              <a:ext cx="312586" cy="90329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39747" y="2080482"/>
              <a:ext cx="3786363" cy="5419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인공지능 번역기</a:t>
              </a:r>
              <a:endParaRPr lang="en-US" altLang="ko-KR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837112" y="1815398"/>
              <a:ext cx="312586" cy="90329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15" name="그룹 25"/>
          <p:cNvGrpSpPr/>
          <p:nvPr/>
        </p:nvGrpSpPr>
        <p:grpSpPr>
          <a:xfrm>
            <a:off x="6438727" y="1337130"/>
            <a:ext cx="3332248" cy="1121398"/>
            <a:chOff x="6063724" y="1815397"/>
            <a:chExt cx="4804260" cy="856271"/>
          </a:xfrm>
        </p:grpSpPr>
        <p:sp>
          <p:nvSpPr>
            <p:cNvPr id="16" name="직사각형 15"/>
            <p:cNvSpPr/>
            <p:nvPr/>
          </p:nvSpPr>
          <p:spPr>
            <a:xfrm>
              <a:off x="6063724" y="1815397"/>
              <a:ext cx="439114" cy="8460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72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72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47736" y="2022445"/>
              <a:ext cx="4312174" cy="3525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altLang="ko-KR" sz="3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SNS </a:t>
              </a:r>
              <a:r>
                <a:rPr lang="ko-KR" altLang="en-US" sz="3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음란물 단속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428870" y="1825630"/>
              <a:ext cx="439114" cy="84603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72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72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19" name="그룹 25"/>
          <p:cNvGrpSpPr/>
          <p:nvPr/>
        </p:nvGrpSpPr>
        <p:grpSpPr>
          <a:xfrm>
            <a:off x="157229" y="1278632"/>
            <a:ext cx="3183566" cy="939188"/>
            <a:chOff x="6063724" y="1803463"/>
            <a:chExt cx="4538603" cy="706750"/>
          </a:xfrm>
        </p:grpSpPr>
        <p:sp>
          <p:nvSpPr>
            <p:cNvPr id="20" name="직사각형 19"/>
            <p:cNvSpPr/>
            <p:nvPr/>
          </p:nvSpPr>
          <p:spPr>
            <a:xfrm>
              <a:off x="6063724" y="1815397"/>
              <a:ext cx="392156" cy="69481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6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6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28282" y="2016622"/>
              <a:ext cx="3661454" cy="324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인공지능 </a:t>
              </a:r>
              <a:r>
                <a:rPr lang="ko-KR" altLang="en-US" sz="2800" spc="-150" dirty="0" err="1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포토샵</a:t>
              </a:r>
              <a:endParaRPr lang="ko-KR" altLang="en-US" sz="28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210171" y="1803463"/>
              <a:ext cx="392156" cy="69481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6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6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23" name="그룹 25"/>
          <p:cNvGrpSpPr/>
          <p:nvPr/>
        </p:nvGrpSpPr>
        <p:grpSpPr>
          <a:xfrm>
            <a:off x="0" y="2736310"/>
            <a:ext cx="3725787" cy="849131"/>
            <a:chOff x="6063724" y="1815397"/>
            <a:chExt cx="2986687" cy="366587"/>
          </a:xfrm>
        </p:grpSpPr>
        <p:sp>
          <p:nvSpPr>
            <p:cNvPr id="24" name="직사각형 23"/>
            <p:cNvSpPr/>
            <p:nvPr/>
          </p:nvSpPr>
          <p:spPr>
            <a:xfrm>
              <a:off x="6063724" y="1815397"/>
              <a:ext cx="430920" cy="3665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48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63822" y="1941477"/>
              <a:ext cx="2686589" cy="1527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어울리는 메이크업  찾아주기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641991" y="1839478"/>
              <a:ext cx="301128" cy="26686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48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27" name="그룹 25"/>
          <p:cNvGrpSpPr/>
          <p:nvPr/>
        </p:nvGrpSpPr>
        <p:grpSpPr>
          <a:xfrm>
            <a:off x="885070" y="4428250"/>
            <a:ext cx="3112412" cy="1032269"/>
            <a:chOff x="6063724" y="1815397"/>
            <a:chExt cx="3749229" cy="790887"/>
          </a:xfrm>
        </p:grpSpPr>
        <p:sp>
          <p:nvSpPr>
            <p:cNvPr id="28" name="직사각형 27"/>
            <p:cNvSpPr/>
            <p:nvPr/>
          </p:nvSpPr>
          <p:spPr>
            <a:xfrm>
              <a:off x="6063724" y="1815397"/>
              <a:ext cx="366574" cy="7755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66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66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35941" y="1984574"/>
              <a:ext cx="3094936" cy="3046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800" spc="-150" dirty="0" err="1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유기견</a:t>
              </a:r>
              <a:r>
                <a:rPr lang="ko-KR" altLang="en-US" sz="2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찾아주기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446379" y="1830749"/>
              <a:ext cx="366574" cy="7755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66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66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31" name="그룹 25"/>
          <p:cNvGrpSpPr/>
          <p:nvPr/>
        </p:nvGrpSpPr>
        <p:grpSpPr>
          <a:xfrm>
            <a:off x="525818" y="5830231"/>
            <a:ext cx="7551783" cy="1360638"/>
            <a:chOff x="6063724" y="1803463"/>
            <a:chExt cx="5569642" cy="951975"/>
          </a:xfrm>
        </p:grpSpPr>
        <p:sp>
          <p:nvSpPr>
            <p:cNvPr id="32" name="직사각형 31"/>
            <p:cNvSpPr/>
            <p:nvPr/>
          </p:nvSpPr>
          <p:spPr>
            <a:xfrm>
              <a:off x="6063724" y="1815397"/>
              <a:ext cx="449212" cy="94004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43036" y="1996126"/>
              <a:ext cx="4858070" cy="3445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32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저해상도 사진 고해상도 복원 시스템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184154" y="1803463"/>
              <a:ext cx="449212" cy="94004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35" name="그룹 25"/>
          <p:cNvGrpSpPr/>
          <p:nvPr/>
        </p:nvGrpSpPr>
        <p:grpSpPr>
          <a:xfrm>
            <a:off x="1547807" y="2180023"/>
            <a:ext cx="2138125" cy="749808"/>
            <a:chOff x="6063724" y="1803463"/>
            <a:chExt cx="5137650" cy="659560"/>
          </a:xfrm>
        </p:grpSpPr>
        <p:sp>
          <p:nvSpPr>
            <p:cNvPr id="36" name="직사각형 35"/>
            <p:cNvSpPr/>
            <p:nvPr/>
          </p:nvSpPr>
          <p:spPr>
            <a:xfrm>
              <a:off x="6063724" y="1815397"/>
              <a:ext cx="535404" cy="64762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5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54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63007" y="1989373"/>
              <a:ext cx="4265906" cy="297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2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응급상황 캐치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665970" y="1803463"/>
              <a:ext cx="535404" cy="64762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5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54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39" name="그룹 25"/>
          <p:cNvGrpSpPr/>
          <p:nvPr/>
        </p:nvGrpSpPr>
        <p:grpSpPr>
          <a:xfrm>
            <a:off x="385724" y="5247605"/>
            <a:ext cx="1740484" cy="678223"/>
            <a:chOff x="6063723" y="1814547"/>
            <a:chExt cx="2300652" cy="517874"/>
          </a:xfrm>
        </p:grpSpPr>
        <p:sp>
          <p:nvSpPr>
            <p:cNvPr id="40" name="직사각형 39"/>
            <p:cNvSpPr/>
            <p:nvPr/>
          </p:nvSpPr>
          <p:spPr>
            <a:xfrm>
              <a:off x="6063723" y="1815398"/>
              <a:ext cx="235201" cy="51702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44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80925" y="1909524"/>
              <a:ext cx="1983450" cy="2820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자동 연주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922590" y="1814547"/>
              <a:ext cx="235201" cy="5170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44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43" name="그룹 25"/>
          <p:cNvGrpSpPr/>
          <p:nvPr/>
        </p:nvGrpSpPr>
        <p:grpSpPr>
          <a:xfrm>
            <a:off x="9285993" y="4156314"/>
            <a:ext cx="2687068" cy="1244507"/>
            <a:chOff x="6063724" y="1815397"/>
            <a:chExt cx="3228991" cy="950274"/>
          </a:xfrm>
        </p:grpSpPr>
        <p:sp>
          <p:nvSpPr>
            <p:cNvPr id="44" name="직사각형 43"/>
            <p:cNvSpPr/>
            <p:nvPr/>
          </p:nvSpPr>
          <p:spPr>
            <a:xfrm>
              <a:off x="6063724" y="1815397"/>
              <a:ext cx="449212" cy="94004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22105" y="2013138"/>
              <a:ext cx="2031413" cy="376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32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분리수거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843503" y="1825630"/>
              <a:ext cx="449212" cy="94004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47" name="그룹 25"/>
          <p:cNvGrpSpPr/>
          <p:nvPr/>
        </p:nvGrpSpPr>
        <p:grpSpPr>
          <a:xfrm>
            <a:off x="7990360" y="2693364"/>
            <a:ext cx="4401718" cy="1076379"/>
            <a:chOff x="6063724" y="1803463"/>
            <a:chExt cx="5569642" cy="951975"/>
          </a:xfrm>
        </p:grpSpPr>
        <p:sp>
          <p:nvSpPr>
            <p:cNvPr id="48" name="직사각형 47"/>
            <p:cNvSpPr/>
            <p:nvPr/>
          </p:nvSpPr>
          <p:spPr>
            <a:xfrm>
              <a:off x="6063724" y="1815397"/>
              <a:ext cx="449212" cy="94004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98846" y="2068551"/>
              <a:ext cx="4312174" cy="329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자동 정리 분류 시스템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184154" y="1803463"/>
              <a:ext cx="449212" cy="94004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51" name="그룹 25"/>
          <p:cNvGrpSpPr/>
          <p:nvPr/>
        </p:nvGrpSpPr>
        <p:grpSpPr>
          <a:xfrm>
            <a:off x="9504048" y="2074261"/>
            <a:ext cx="2480789" cy="572746"/>
            <a:chOff x="6063724" y="1815397"/>
            <a:chExt cx="1807877" cy="352798"/>
          </a:xfrm>
        </p:grpSpPr>
        <p:sp>
          <p:nvSpPr>
            <p:cNvPr id="52" name="직사각형 51"/>
            <p:cNvSpPr/>
            <p:nvPr/>
          </p:nvSpPr>
          <p:spPr>
            <a:xfrm>
              <a:off x="6063724" y="1815397"/>
              <a:ext cx="430920" cy="3412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36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36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59109" y="1922679"/>
              <a:ext cx="1354926" cy="1706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자동으로 엑셀 정리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570473" y="1826946"/>
              <a:ext cx="301128" cy="3412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36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36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55" name="그룹 25"/>
          <p:cNvGrpSpPr/>
          <p:nvPr/>
        </p:nvGrpSpPr>
        <p:grpSpPr>
          <a:xfrm>
            <a:off x="56813" y="3680613"/>
            <a:ext cx="3271701" cy="753177"/>
            <a:chOff x="6063724" y="1794100"/>
            <a:chExt cx="4540178" cy="1105252"/>
          </a:xfrm>
        </p:grpSpPr>
        <p:sp>
          <p:nvSpPr>
            <p:cNvPr id="56" name="직사각형 55"/>
            <p:cNvSpPr/>
            <p:nvPr/>
          </p:nvSpPr>
          <p:spPr>
            <a:xfrm>
              <a:off x="6063724" y="1815397"/>
              <a:ext cx="298528" cy="10839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48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73878" y="2144379"/>
              <a:ext cx="3786363" cy="5419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날씨</a:t>
              </a:r>
              <a:r>
                <a:rPr lang="en-US" altLang="ko-KR" sz="2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/</a:t>
              </a:r>
              <a:r>
                <a:rPr lang="ko-KR" altLang="en-US" sz="2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기상예측 </a:t>
              </a:r>
              <a:r>
                <a:rPr lang="en-US" altLang="ko-KR" sz="2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CNN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305374" y="1794100"/>
              <a:ext cx="298528" cy="108395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48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59" name="그룹 25"/>
          <p:cNvGrpSpPr/>
          <p:nvPr/>
        </p:nvGrpSpPr>
        <p:grpSpPr>
          <a:xfrm>
            <a:off x="3344272" y="1193968"/>
            <a:ext cx="2977229" cy="689343"/>
            <a:chOff x="6063724" y="1834195"/>
            <a:chExt cx="2169658" cy="297603"/>
          </a:xfrm>
        </p:grpSpPr>
        <p:sp>
          <p:nvSpPr>
            <p:cNvPr id="60" name="직사각형 59"/>
            <p:cNvSpPr/>
            <p:nvPr/>
          </p:nvSpPr>
          <p:spPr>
            <a:xfrm>
              <a:off x="6063724" y="1834195"/>
              <a:ext cx="430920" cy="2923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44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317282" y="1891349"/>
              <a:ext cx="1517269" cy="137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인공지능 상처 진료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932254" y="1839477"/>
              <a:ext cx="301128" cy="2923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44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63" name="그룹 25"/>
          <p:cNvGrpSpPr/>
          <p:nvPr/>
        </p:nvGrpSpPr>
        <p:grpSpPr>
          <a:xfrm>
            <a:off x="8169745" y="5042104"/>
            <a:ext cx="2594413" cy="1069696"/>
            <a:chOff x="6063726" y="1794100"/>
            <a:chExt cx="3075189" cy="1569729"/>
          </a:xfrm>
        </p:grpSpPr>
        <p:sp>
          <p:nvSpPr>
            <p:cNvPr id="64" name="직사각형 63"/>
            <p:cNvSpPr/>
            <p:nvPr/>
          </p:nvSpPr>
          <p:spPr>
            <a:xfrm>
              <a:off x="6063726" y="1815397"/>
              <a:ext cx="340128" cy="12194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5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54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573878" y="2144380"/>
              <a:ext cx="2203936" cy="12194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7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이미지 사전 </a:t>
              </a:r>
              <a:endParaRPr lang="en-US" altLang="ko-KR" sz="27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798787" y="1794100"/>
              <a:ext cx="340128" cy="12194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5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54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67" name="그룹 25"/>
          <p:cNvGrpSpPr/>
          <p:nvPr/>
        </p:nvGrpSpPr>
        <p:grpSpPr>
          <a:xfrm>
            <a:off x="9121498" y="939407"/>
            <a:ext cx="3216716" cy="595132"/>
            <a:chOff x="6063724" y="1815397"/>
            <a:chExt cx="2344184" cy="366587"/>
          </a:xfrm>
        </p:grpSpPr>
        <p:sp>
          <p:nvSpPr>
            <p:cNvPr id="68" name="직사각형 67"/>
            <p:cNvSpPr/>
            <p:nvPr/>
          </p:nvSpPr>
          <p:spPr>
            <a:xfrm>
              <a:off x="6063724" y="1815397"/>
              <a:ext cx="430920" cy="3665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48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259112" y="1922680"/>
              <a:ext cx="1918677" cy="189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취업 솔루션 상담 신경망 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106780" y="1826947"/>
              <a:ext cx="301128" cy="26686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48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72" name="그룹 25"/>
          <p:cNvGrpSpPr/>
          <p:nvPr/>
        </p:nvGrpSpPr>
        <p:grpSpPr>
          <a:xfrm>
            <a:off x="8177166" y="3684527"/>
            <a:ext cx="2993198" cy="595132"/>
            <a:chOff x="6063724" y="1815397"/>
            <a:chExt cx="2181295" cy="366587"/>
          </a:xfrm>
        </p:grpSpPr>
        <p:sp>
          <p:nvSpPr>
            <p:cNvPr id="73" name="직사각형 72"/>
            <p:cNvSpPr/>
            <p:nvPr/>
          </p:nvSpPr>
          <p:spPr>
            <a:xfrm>
              <a:off x="6063724" y="1815397"/>
              <a:ext cx="430920" cy="3665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48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259109" y="1922679"/>
              <a:ext cx="1703430" cy="189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개인방송 적합성 판단 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943891" y="1826946"/>
              <a:ext cx="301128" cy="26686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48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76" name="그룹 25"/>
          <p:cNvGrpSpPr/>
          <p:nvPr/>
        </p:nvGrpSpPr>
        <p:grpSpPr>
          <a:xfrm>
            <a:off x="3010120" y="5576411"/>
            <a:ext cx="2774121" cy="535786"/>
            <a:chOff x="6063724" y="1815399"/>
            <a:chExt cx="1236996" cy="347429"/>
          </a:xfrm>
        </p:grpSpPr>
        <p:sp>
          <p:nvSpPr>
            <p:cNvPr id="77" name="직사각형 76"/>
            <p:cNvSpPr/>
            <p:nvPr/>
          </p:nvSpPr>
          <p:spPr>
            <a:xfrm>
              <a:off x="6063724" y="1815399"/>
              <a:ext cx="112227" cy="3350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32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32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161663" y="1873574"/>
              <a:ext cx="1110047" cy="146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1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시각장애인을 위한 물체 인식</a:t>
              </a:r>
              <a:r>
                <a:rPr lang="en-US" altLang="ko-KR" sz="1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/</a:t>
              </a:r>
              <a:r>
                <a:rPr lang="ko-KR" altLang="en-US" sz="1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탐지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7160378" y="1831151"/>
              <a:ext cx="140342" cy="3316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32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32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80" name="그룹 25"/>
          <p:cNvGrpSpPr/>
          <p:nvPr/>
        </p:nvGrpSpPr>
        <p:grpSpPr>
          <a:xfrm>
            <a:off x="7460696" y="6255202"/>
            <a:ext cx="2899148" cy="571810"/>
            <a:chOff x="6063724" y="1815399"/>
            <a:chExt cx="1292747" cy="370789"/>
          </a:xfrm>
        </p:grpSpPr>
        <p:sp>
          <p:nvSpPr>
            <p:cNvPr id="81" name="직사각형 80"/>
            <p:cNvSpPr/>
            <p:nvPr/>
          </p:nvSpPr>
          <p:spPr>
            <a:xfrm>
              <a:off x="6063724" y="1815399"/>
              <a:ext cx="112227" cy="3592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36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36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95641" y="1916811"/>
              <a:ext cx="1018372" cy="1796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최적의 코드 추천 신경망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216129" y="1826949"/>
              <a:ext cx="140342" cy="3592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36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36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84" name="그룹 25"/>
          <p:cNvGrpSpPr/>
          <p:nvPr/>
        </p:nvGrpSpPr>
        <p:grpSpPr>
          <a:xfrm>
            <a:off x="5835768" y="765924"/>
            <a:ext cx="3664586" cy="881721"/>
            <a:chOff x="6063724" y="1815399"/>
            <a:chExt cx="1292747" cy="436103"/>
          </a:xfrm>
        </p:grpSpPr>
        <p:sp>
          <p:nvSpPr>
            <p:cNvPr id="85" name="직사각형 84"/>
            <p:cNvSpPr/>
            <p:nvPr/>
          </p:nvSpPr>
          <p:spPr>
            <a:xfrm>
              <a:off x="6063724" y="1815399"/>
              <a:ext cx="112227" cy="3592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36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“</a:t>
              </a:r>
              <a:endParaRPr lang="ko-KR" altLang="en-US" sz="36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95641" y="1916811"/>
              <a:ext cx="1018372" cy="334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사진으로 몸 치수 간단 측정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216129" y="1826949"/>
              <a:ext cx="140342" cy="3592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36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”</a:t>
              </a:r>
              <a:endParaRPr lang="ko-KR" altLang="en-US" sz="3600" dirty="0">
                <a:solidFill>
                  <a:schemeClr val="bg1">
                    <a:lumMod val="8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2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894476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4465831"/>
            <a:ext cx="894476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0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endParaRPr lang="en-US" altLang="ko-KR" sz="4000" spc="-15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3797645"/>
            <a:ext cx="1625445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이미지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5339259"/>
            <a:ext cx="110286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시연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종이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0885" y="1019176"/>
            <a:ext cx="3986892" cy="2657928"/>
          </a:xfrm>
          <a:prstGeom prst="rect">
            <a:avLst/>
          </a:prstGeom>
        </p:spPr>
      </p:pic>
      <p:pic>
        <p:nvPicPr>
          <p:cNvPr id="7" name="종이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103917" y="1019177"/>
            <a:ext cx="3986892" cy="2657928"/>
          </a:xfrm>
          <a:prstGeom prst="rect">
            <a:avLst/>
          </a:prstGeom>
        </p:spPr>
      </p:pic>
      <p:pic>
        <p:nvPicPr>
          <p:cNvPr id="8" name="캔 유리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3909333"/>
            <a:ext cx="3986892" cy="26579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8000" y="377403"/>
            <a:ext cx="756617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KakaoTalk_Video_20190326_1610_19_18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504578" y="3909333"/>
            <a:ext cx="3045543" cy="2657928"/>
          </a:xfrm>
          <a:prstGeom prst="rect">
            <a:avLst/>
          </a:prstGeom>
        </p:spPr>
      </p:pic>
      <p:pic>
        <p:nvPicPr>
          <p:cNvPr id="3" name="KakaoTalk_Video_20190326_1610_46_44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469441" y="900623"/>
            <a:ext cx="3181384" cy="2776481"/>
          </a:xfrm>
          <a:prstGeom prst="rect">
            <a:avLst/>
          </a:prstGeom>
        </p:spPr>
      </p:pic>
      <p:pic>
        <p:nvPicPr>
          <p:cNvPr id="4" name="KakaoTalk_Video_20190326_1610_42_129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537362" y="3909333"/>
            <a:ext cx="3045542" cy="2657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5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404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245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2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4709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6418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4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0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6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5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894476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5265931"/>
            <a:ext cx="1897955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0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시연</a:t>
            </a:r>
            <a:endParaRPr lang="en-US" altLang="ko-KR" sz="4000" spc="-150" dirty="0" smtClean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4569170"/>
            <a:ext cx="52257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3796209"/>
            <a:ext cx="1625445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이미지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8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22666" y="2504105"/>
            <a:ext cx="2655696" cy="1106844"/>
          </a:xfrm>
          <a:prstGeom prst="rect">
            <a:avLst/>
          </a:prstGeom>
          <a:solidFill>
            <a:srgbClr val="156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/>
              <a:t>결론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5182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9"/>
          <p:cNvGrpSpPr/>
          <p:nvPr/>
        </p:nvGrpSpPr>
        <p:grpSpPr>
          <a:xfrm>
            <a:off x="527125" y="1447139"/>
            <a:ext cx="11091133" cy="5041127"/>
            <a:chOff x="516835" y="1447137"/>
            <a:chExt cx="11139777" cy="5041127"/>
          </a:xfrm>
        </p:grpSpPr>
        <p:sp>
          <p:nvSpPr>
            <p:cNvPr id="4" name="직사각형 3"/>
            <p:cNvSpPr/>
            <p:nvPr/>
          </p:nvSpPr>
          <p:spPr>
            <a:xfrm>
              <a:off x="516835" y="1447137"/>
              <a:ext cx="11139777" cy="5041127"/>
            </a:xfrm>
            <a:prstGeom prst="rect">
              <a:avLst/>
            </a:prstGeom>
            <a:solidFill>
              <a:srgbClr val="114B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53331" y="1599535"/>
              <a:ext cx="10836303" cy="4705849"/>
            </a:xfrm>
            <a:prstGeom prst="rect">
              <a:avLst/>
            </a:prstGeom>
            <a:solidFill>
              <a:srgbClr val="114B65"/>
            </a:solidFill>
            <a:ln w="22225" cmpd="sng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13834" y="1985488"/>
            <a:ext cx="94235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의도한대로 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학습이 된 것 같다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쓰레기의 특성 상 매우 다양한 형태의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INPUT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이 들어올 수 있다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어느정도의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INPUT 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데이터로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인정하고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학습자원을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할당할 지는 보다 많은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데이터셋의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경험으로 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보완해야할 것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이를 프로젝트 초기 컨셉이었던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, CAPTCHA API(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공공성과 확장성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를 통해 성장시키는 신경망을 만들 계획이었으나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위에서 언급했던 시행착오들과 문제점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한계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등으로 인해 프로젝트 기간내 구현하기 어려웠다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초기 컨셉에 맞게 앞으로 우리의 프로젝트를 발전시켜나갈 계획입니다</a:t>
            </a:r>
            <a:r>
              <a:rPr lang="en-US" altLang="ko-KR" sz="24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ko-KR" altLang="en-US" sz="24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Freeform 29"/>
          <p:cNvSpPr>
            <a:spLocks noEditPoints="1"/>
          </p:cNvSpPr>
          <p:nvPr/>
        </p:nvSpPr>
        <p:spPr bwMode="auto">
          <a:xfrm>
            <a:off x="1202982" y="2023436"/>
            <a:ext cx="274952" cy="358885"/>
          </a:xfrm>
          <a:custGeom>
            <a:avLst/>
            <a:gdLst>
              <a:gd name="T0" fmla="*/ 107 w 380"/>
              <a:gd name="T1" fmla="*/ 257 h 374"/>
              <a:gd name="T2" fmla="*/ 202 w 380"/>
              <a:gd name="T3" fmla="*/ 107 h 374"/>
              <a:gd name="T4" fmla="*/ 106 w 380"/>
              <a:gd name="T5" fmla="*/ 119 h 374"/>
              <a:gd name="T6" fmla="*/ 281 w 380"/>
              <a:gd name="T7" fmla="*/ 64 h 374"/>
              <a:gd name="T8" fmla="*/ 273 w 380"/>
              <a:gd name="T9" fmla="*/ 49 h 374"/>
              <a:gd name="T10" fmla="*/ 280 w 380"/>
              <a:gd name="T11" fmla="*/ 40 h 374"/>
              <a:gd name="T12" fmla="*/ 295 w 380"/>
              <a:gd name="T13" fmla="*/ 39 h 374"/>
              <a:gd name="T14" fmla="*/ 313 w 380"/>
              <a:gd name="T15" fmla="*/ 52 h 374"/>
              <a:gd name="T16" fmla="*/ 338 w 380"/>
              <a:gd name="T17" fmla="*/ 74 h 374"/>
              <a:gd name="T18" fmla="*/ 357 w 380"/>
              <a:gd name="T19" fmla="*/ 103 h 374"/>
              <a:gd name="T20" fmla="*/ 366 w 380"/>
              <a:gd name="T21" fmla="*/ 122 h 374"/>
              <a:gd name="T22" fmla="*/ 376 w 380"/>
              <a:gd name="T23" fmla="*/ 154 h 374"/>
              <a:gd name="T24" fmla="*/ 380 w 380"/>
              <a:gd name="T25" fmla="*/ 187 h 374"/>
              <a:gd name="T26" fmla="*/ 378 w 380"/>
              <a:gd name="T27" fmla="*/ 211 h 374"/>
              <a:gd name="T28" fmla="*/ 371 w 380"/>
              <a:gd name="T29" fmla="*/ 244 h 374"/>
              <a:gd name="T30" fmla="*/ 357 w 380"/>
              <a:gd name="T31" fmla="*/ 273 h 374"/>
              <a:gd name="T32" fmla="*/ 345 w 380"/>
              <a:gd name="T33" fmla="*/ 293 h 374"/>
              <a:gd name="T34" fmla="*/ 322 w 380"/>
              <a:gd name="T35" fmla="*/ 317 h 374"/>
              <a:gd name="T36" fmla="*/ 295 w 380"/>
              <a:gd name="T37" fmla="*/ 337 h 374"/>
              <a:gd name="T38" fmla="*/ 284 w 380"/>
              <a:gd name="T39" fmla="*/ 338 h 374"/>
              <a:gd name="T40" fmla="*/ 275 w 380"/>
              <a:gd name="T41" fmla="*/ 332 h 374"/>
              <a:gd name="T42" fmla="*/ 276 w 380"/>
              <a:gd name="T43" fmla="*/ 317 h 374"/>
              <a:gd name="T44" fmla="*/ 296 w 380"/>
              <a:gd name="T45" fmla="*/ 302 h 374"/>
              <a:gd name="T46" fmla="*/ 332 w 380"/>
              <a:gd name="T47" fmla="*/ 259 h 374"/>
              <a:gd name="T48" fmla="*/ 346 w 380"/>
              <a:gd name="T49" fmla="*/ 225 h 374"/>
              <a:gd name="T50" fmla="*/ 351 w 380"/>
              <a:gd name="T51" fmla="*/ 187 h 374"/>
              <a:gd name="T52" fmla="*/ 340 w 380"/>
              <a:gd name="T53" fmla="*/ 133 h 374"/>
              <a:gd name="T54" fmla="*/ 322 w 380"/>
              <a:gd name="T55" fmla="*/ 100 h 374"/>
              <a:gd name="T56" fmla="*/ 281 w 380"/>
              <a:gd name="T57" fmla="*/ 64 h 374"/>
              <a:gd name="T58" fmla="*/ 29 w 380"/>
              <a:gd name="T59" fmla="*/ 122 h 374"/>
              <a:gd name="T60" fmla="*/ 88 w 380"/>
              <a:gd name="T61" fmla="*/ 122 h 374"/>
              <a:gd name="T62" fmla="*/ 208 w 380"/>
              <a:gd name="T63" fmla="*/ 5 h 374"/>
              <a:gd name="T64" fmla="*/ 218 w 380"/>
              <a:gd name="T65" fmla="*/ 0 h 374"/>
              <a:gd name="T66" fmla="*/ 227 w 380"/>
              <a:gd name="T67" fmla="*/ 5 h 374"/>
              <a:gd name="T68" fmla="*/ 232 w 380"/>
              <a:gd name="T69" fmla="*/ 107 h 374"/>
              <a:gd name="T70" fmla="*/ 241 w 380"/>
              <a:gd name="T71" fmla="*/ 116 h 374"/>
              <a:gd name="T72" fmla="*/ 265 w 380"/>
              <a:gd name="T73" fmla="*/ 136 h 374"/>
              <a:gd name="T74" fmla="*/ 278 w 380"/>
              <a:gd name="T75" fmla="*/ 160 h 374"/>
              <a:gd name="T76" fmla="*/ 283 w 380"/>
              <a:gd name="T77" fmla="*/ 187 h 374"/>
              <a:gd name="T78" fmla="*/ 273 w 380"/>
              <a:gd name="T79" fmla="*/ 229 h 374"/>
              <a:gd name="T80" fmla="*/ 258 w 380"/>
              <a:gd name="T81" fmla="*/ 247 h 374"/>
              <a:gd name="T82" fmla="*/ 232 w 380"/>
              <a:gd name="T83" fmla="*/ 266 h 374"/>
              <a:gd name="T84" fmla="*/ 232 w 380"/>
              <a:gd name="T85" fmla="*/ 360 h 374"/>
              <a:gd name="T86" fmla="*/ 228 w 380"/>
              <a:gd name="T87" fmla="*/ 369 h 374"/>
              <a:gd name="T88" fmla="*/ 219 w 380"/>
              <a:gd name="T89" fmla="*/ 374 h 374"/>
              <a:gd name="T90" fmla="*/ 91 w 380"/>
              <a:gd name="T91" fmla="*/ 283 h 374"/>
              <a:gd name="T92" fmla="*/ 15 w 380"/>
              <a:gd name="T93" fmla="*/ 283 h 374"/>
              <a:gd name="T94" fmla="*/ 1 w 380"/>
              <a:gd name="T95" fmla="*/ 274 h 374"/>
              <a:gd name="T96" fmla="*/ 0 w 380"/>
              <a:gd name="T97" fmla="*/ 107 h 374"/>
              <a:gd name="T98" fmla="*/ 4 w 380"/>
              <a:gd name="T99" fmla="*/ 97 h 374"/>
              <a:gd name="T100" fmla="*/ 91 w 380"/>
              <a:gd name="T101" fmla="*/ 93 h 374"/>
              <a:gd name="T102" fmla="*/ 232 w 380"/>
              <a:gd name="T103" fmla="*/ 246 h 374"/>
              <a:gd name="T104" fmla="*/ 243 w 380"/>
              <a:gd name="T105" fmla="*/ 238 h 374"/>
              <a:gd name="T106" fmla="*/ 251 w 380"/>
              <a:gd name="T107" fmla="*/ 229 h 374"/>
              <a:gd name="T108" fmla="*/ 265 w 380"/>
              <a:gd name="T109" fmla="*/ 199 h 374"/>
              <a:gd name="T110" fmla="*/ 265 w 380"/>
              <a:gd name="T111" fmla="*/ 177 h 374"/>
              <a:gd name="T112" fmla="*/ 251 w 380"/>
              <a:gd name="T113" fmla="*/ 147 h 374"/>
              <a:gd name="T114" fmla="*/ 243 w 380"/>
              <a:gd name="T115" fmla="*/ 137 h 374"/>
              <a:gd name="T116" fmla="*/ 232 w 380"/>
              <a:gd name="T117" fmla="*/ 13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0" h="374">
                <a:moveTo>
                  <a:pt x="106" y="119"/>
                </a:moveTo>
                <a:lnTo>
                  <a:pt x="106" y="257"/>
                </a:lnTo>
                <a:lnTo>
                  <a:pt x="107" y="257"/>
                </a:lnTo>
                <a:lnTo>
                  <a:pt x="202" y="332"/>
                </a:lnTo>
                <a:lnTo>
                  <a:pt x="202" y="268"/>
                </a:lnTo>
                <a:lnTo>
                  <a:pt x="202" y="107"/>
                </a:lnTo>
                <a:lnTo>
                  <a:pt x="202" y="44"/>
                </a:lnTo>
                <a:lnTo>
                  <a:pt x="106" y="119"/>
                </a:lnTo>
                <a:lnTo>
                  <a:pt x="106" y="119"/>
                </a:lnTo>
                <a:lnTo>
                  <a:pt x="106" y="119"/>
                </a:lnTo>
                <a:close/>
                <a:moveTo>
                  <a:pt x="281" y="64"/>
                </a:moveTo>
                <a:lnTo>
                  <a:pt x="281" y="64"/>
                </a:lnTo>
                <a:lnTo>
                  <a:pt x="276" y="59"/>
                </a:lnTo>
                <a:lnTo>
                  <a:pt x="274" y="55"/>
                </a:lnTo>
                <a:lnTo>
                  <a:pt x="273" y="49"/>
                </a:lnTo>
                <a:lnTo>
                  <a:pt x="275" y="44"/>
                </a:lnTo>
                <a:lnTo>
                  <a:pt x="275" y="44"/>
                </a:lnTo>
                <a:lnTo>
                  <a:pt x="280" y="40"/>
                </a:lnTo>
                <a:lnTo>
                  <a:pt x="284" y="37"/>
                </a:lnTo>
                <a:lnTo>
                  <a:pt x="289" y="36"/>
                </a:lnTo>
                <a:lnTo>
                  <a:pt x="295" y="39"/>
                </a:lnTo>
                <a:lnTo>
                  <a:pt x="295" y="39"/>
                </a:lnTo>
                <a:lnTo>
                  <a:pt x="305" y="45"/>
                </a:lnTo>
                <a:lnTo>
                  <a:pt x="313" y="52"/>
                </a:lnTo>
                <a:lnTo>
                  <a:pt x="322" y="59"/>
                </a:lnTo>
                <a:lnTo>
                  <a:pt x="331" y="67"/>
                </a:lnTo>
                <a:lnTo>
                  <a:pt x="338" y="74"/>
                </a:lnTo>
                <a:lnTo>
                  <a:pt x="345" y="83"/>
                </a:lnTo>
                <a:lnTo>
                  <a:pt x="351" y="93"/>
                </a:lnTo>
                <a:lnTo>
                  <a:pt x="357" y="103"/>
                </a:lnTo>
                <a:lnTo>
                  <a:pt x="357" y="103"/>
                </a:lnTo>
                <a:lnTo>
                  <a:pt x="362" y="112"/>
                </a:lnTo>
                <a:lnTo>
                  <a:pt x="366" y="122"/>
                </a:lnTo>
                <a:lnTo>
                  <a:pt x="371" y="132"/>
                </a:lnTo>
                <a:lnTo>
                  <a:pt x="374" y="143"/>
                </a:lnTo>
                <a:lnTo>
                  <a:pt x="376" y="154"/>
                </a:lnTo>
                <a:lnTo>
                  <a:pt x="378" y="165"/>
                </a:lnTo>
                <a:lnTo>
                  <a:pt x="380" y="177"/>
                </a:lnTo>
                <a:lnTo>
                  <a:pt x="380" y="187"/>
                </a:lnTo>
                <a:lnTo>
                  <a:pt x="380" y="187"/>
                </a:lnTo>
                <a:lnTo>
                  <a:pt x="380" y="199"/>
                </a:lnTo>
                <a:lnTo>
                  <a:pt x="378" y="211"/>
                </a:lnTo>
                <a:lnTo>
                  <a:pt x="376" y="222"/>
                </a:lnTo>
                <a:lnTo>
                  <a:pt x="374" y="233"/>
                </a:lnTo>
                <a:lnTo>
                  <a:pt x="371" y="244"/>
                </a:lnTo>
                <a:lnTo>
                  <a:pt x="366" y="254"/>
                </a:lnTo>
                <a:lnTo>
                  <a:pt x="362" y="263"/>
                </a:lnTo>
                <a:lnTo>
                  <a:pt x="357" y="273"/>
                </a:lnTo>
                <a:lnTo>
                  <a:pt x="357" y="273"/>
                </a:lnTo>
                <a:lnTo>
                  <a:pt x="351" y="283"/>
                </a:lnTo>
                <a:lnTo>
                  <a:pt x="345" y="293"/>
                </a:lnTo>
                <a:lnTo>
                  <a:pt x="338" y="302"/>
                </a:lnTo>
                <a:lnTo>
                  <a:pt x="331" y="309"/>
                </a:lnTo>
                <a:lnTo>
                  <a:pt x="322" y="317"/>
                </a:lnTo>
                <a:lnTo>
                  <a:pt x="313" y="324"/>
                </a:lnTo>
                <a:lnTo>
                  <a:pt x="305" y="331"/>
                </a:lnTo>
                <a:lnTo>
                  <a:pt x="295" y="337"/>
                </a:lnTo>
                <a:lnTo>
                  <a:pt x="295" y="337"/>
                </a:lnTo>
                <a:lnTo>
                  <a:pt x="289" y="338"/>
                </a:lnTo>
                <a:lnTo>
                  <a:pt x="284" y="338"/>
                </a:lnTo>
                <a:lnTo>
                  <a:pt x="280" y="336"/>
                </a:lnTo>
                <a:lnTo>
                  <a:pt x="275" y="332"/>
                </a:lnTo>
                <a:lnTo>
                  <a:pt x="275" y="332"/>
                </a:lnTo>
                <a:lnTo>
                  <a:pt x="273" y="327"/>
                </a:lnTo>
                <a:lnTo>
                  <a:pt x="274" y="321"/>
                </a:lnTo>
                <a:lnTo>
                  <a:pt x="276" y="317"/>
                </a:lnTo>
                <a:lnTo>
                  <a:pt x="281" y="312"/>
                </a:lnTo>
                <a:lnTo>
                  <a:pt x="281" y="312"/>
                </a:lnTo>
                <a:lnTo>
                  <a:pt x="296" y="302"/>
                </a:lnTo>
                <a:lnTo>
                  <a:pt x="310" y="290"/>
                </a:lnTo>
                <a:lnTo>
                  <a:pt x="322" y="275"/>
                </a:lnTo>
                <a:lnTo>
                  <a:pt x="332" y="259"/>
                </a:lnTo>
                <a:lnTo>
                  <a:pt x="332" y="259"/>
                </a:lnTo>
                <a:lnTo>
                  <a:pt x="340" y="243"/>
                </a:lnTo>
                <a:lnTo>
                  <a:pt x="346" y="225"/>
                </a:lnTo>
                <a:lnTo>
                  <a:pt x="349" y="207"/>
                </a:lnTo>
                <a:lnTo>
                  <a:pt x="351" y="187"/>
                </a:lnTo>
                <a:lnTo>
                  <a:pt x="351" y="187"/>
                </a:lnTo>
                <a:lnTo>
                  <a:pt x="349" y="169"/>
                </a:lnTo>
                <a:lnTo>
                  <a:pt x="346" y="150"/>
                </a:lnTo>
                <a:lnTo>
                  <a:pt x="340" y="133"/>
                </a:lnTo>
                <a:lnTo>
                  <a:pt x="332" y="117"/>
                </a:lnTo>
                <a:lnTo>
                  <a:pt x="332" y="117"/>
                </a:lnTo>
                <a:lnTo>
                  <a:pt x="322" y="100"/>
                </a:lnTo>
                <a:lnTo>
                  <a:pt x="310" y="86"/>
                </a:lnTo>
                <a:lnTo>
                  <a:pt x="296" y="74"/>
                </a:lnTo>
                <a:lnTo>
                  <a:pt x="281" y="64"/>
                </a:lnTo>
                <a:lnTo>
                  <a:pt x="281" y="64"/>
                </a:lnTo>
                <a:close/>
                <a:moveTo>
                  <a:pt x="88" y="122"/>
                </a:moveTo>
                <a:lnTo>
                  <a:pt x="29" y="122"/>
                </a:lnTo>
                <a:lnTo>
                  <a:pt x="29" y="254"/>
                </a:lnTo>
                <a:lnTo>
                  <a:pt x="88" y="254"/>
                </a:lnTo>
                <a:lnTo>
                  <a:pt x="88" y="122"/>
                </a:lnTo>
                <a:lnTo>
                  <a:pt x="88" y="122"/>
                </a:lnTo>
                <a:close/>
                <a:moveTo>
                  <a:pt x="91" y="93"/>
                </a:moveTo>
                <a:lnTo>
                  <a:pt x="208" y="5"/>
                </a:lnTo>
                <a:lnTo>
                  <a:pt x="208" y="5"/>
                </a:lnTo>
                <a:lnTo>
                  <a:pt x="212" y="2"/>
                </a:lnTo>
                <a:lnTo>
                  <a:pt x="218" y="0"/>
                </a:lnTo>
                <a:lnTo>
                  <a:pt x="218" y="0"/>
                </a:lnTo>
                <a:lnTo>
                  <a:pt x="223" y="2"/>
                </a:lnTo>
                <a:lnTo>
                  <a:pt x="227" y="5"/>
                </a:lnTo>
                <a:lnTo>
                  <a:pt x="231" y="9"/>
                </a:lnTo>
                <a:lnTo>
                  <a:pt x="232" y="15"/>
                </a:lnTo>
                <a:lnTo>
                  <a:pt x="232" y="107"/>
                </a:lnTo>
                <a:lnTo>
                  <a:pt x="232" y="110"/>
                </a:lnTo>
                <a:lnTo>
                  <a:pt x="232" y="110"/>
                </a:lnTo>
                <a:lnTo>
                  <a:pt x="241" y="116"/>
                </a:lnTo>
                <a:lnTo>
                  <a:pt x="250" y="121"/>
                </a:lnTo>
                <a:lnTo>
                  <a:pt x="258" y="129"/>
                </a:lnTo>
                <a:lnTo>
                  <a:pt x="265" y="136"/>
                </a:lnTo>
                <a:lnTo>
                  <a:pt x="265" y="136"/>
                </a:lnTo>
                <a:lnTo>
                  <a:pt x="273" y="147"/>
                </a:lnTo>
                <a:lnTo>
                  <a:pt x="278" y="160"/>
                </a:lnTo>
                <a:lnTo>
                  <a:pt x="282" y="173"/>
                </a:lnTo>
                <a:lnTo>
                  <a:pt x="283" y="187"/>
                </a:lnTo>
                <a:lnTo>
                  <a:pt x="283" y="187"/>
                </a:lnTo>
                <a:lnTo>
                  <a:pt x="282" y="203"/>
                </a:lnTo>
                <a:lnTo>
                  <a:pt x="278" y="216"/>
                </a:lnTo>
                <a:lnTo>
                  <a:pt x="273" y="229"/>
                </a:lnTo>
                <a:lnTo>
                  <a:pt x="265" y="240"/>
                </a:lnTo>
                <a:lnTo>
                  <a:pt x="265" y="240"/>
                </a:lnTo>
                <a:lnTo>
                  <a:pt x="258" y="247"/>
                </a:lnTo>
                <a:lnTo>
                  <a:pt x="250" y="255"/>
                </a:lnTo>
                <a:lnTo>
                  <a:pt x="241" y="260"/>
                </a:lnTo>
                <a:lnTo>
                  <a:pt x="232" y="266"/>
                </a:lnTo>
                <a:lnTo>
                  <a:pt x="232" y="268"/>
                </a:lnTo>
                <a:lnTo>
                  <a:pt x="232" y="360"/>
                </a:lnTo>
                <a:lnTo>
                  <a:pt x="232" y="360"/>
                </a:lnTo>
                <a:lnTo>
                  <a:pt x="232" y="360"/>
                </a:lnTo>
                <a:lnTo>
                  <a:pt x="231" y="366"/>
                </a:lnTo>
                <a:lnTo>
                  <a:pt x="228" y="369"/>
                </a:lnTo>
                <a:lnTo>
                  <a:pt x="228" y="369"/>
                </a:lnTo>
                <a:lnTo>
                  <a:pt x="224" y="373"/>
                </a:lnTo>
                <a:lnTo>
                  <a:pt x="219" y="374"/>
                </a:lnTo>
                <a:lnTo>
                  <a:pt x="213" y="374"/>
                </a:lnTo>
                <a:lnTo>
                  <a:pt x="209" y="372"/>
                </a:lnTo>
                <a:lnTo>
                  <a:pt x="91" y="283"/>
                </a:lnTo>
                <a:lnTo>
                  <a:pt x="15" y="283"/>
                </a:lnTo>
                <a:lnTo>
                  <a:pt x="15" y="283"/>
                </a:lnTo>
                <a:lnTo>
                  <a:pt x="15" y="283"/>
                </a:lnTo>
                <a:lnTo>
                  <a:pt x="9" y="282"/>
                </a:lnTo>
                <a:lnTo>
                  <a:pt x="4" y="279"/>
                </a:lnTo>
                <a:lnTo>
                  <a:pt x="1" y="274"/>
                </a:lnTo>
                <a:lnTo>
                  <a:pt x="0" y="268"/>
                </a:lnTo>
                <a:lnTo>
                  <a:pt x="0" y="108"/>
                </a:lnTo>
                <a:lnTo>
                  <a:pt x="0" y="107"/>
                </a:lnTo>
                <a:lnTo>
                  <a:pt x="0" y="107"/>
                </a:lnTo>
                <a:lnTo>
                  <a:pt x="1" y="102"/>
                </a:lnTo>
                <a:lnTo>
                  <a:pt x="4" y="97"/>
                </a:lnTo>
                <a:lnTo>
                  <a:pt x="9" y="94"/>
                </a:lnTo>
                <a:lnTo>
                  <a:pt x="15" y="93"/>
                </a:lnTo>
                <a:lnTo>
                  <a:pt x="91" y="93"/>
                </a:lnTo>
                <a:lnTo>
                  <a:pt x="91" y="93"/>
                </a:lnTo>
                <a:close/>
                <a:moveTo>
                  <a:pt x="232" y="130"/>
                </a:moveTo>
                <a:lnTo>
                  <a:pt x="232" y="246"/>
                </a:lnTo>
                <a:lnTo>
                  <a:pt x="232" y="246"/>
                </a:lnTo>
                <a:lnTo>
                  <a:pt x="237" y="243"/>
                </a:lnTo>
                <a:lnTo>
                  <a:pt x="243" y="238"/>
                </a:lnTo>
                <a:lnTo>
                  <a:pt x="247" y="234"/>
                </a:lnTo>
                <a:lnTo>
                  <a:pt x="251" y="229"/>
                </a:lnTo>
                <a:lnTo>
                  <a:pt x="251" y="229"/>
                </a:lnTo>
                <a:lnTo>
                  <a:pt x="258" y="220"/>
                </a:lnTo>
                <a:lnTo>
                  <a:pt x="262" y="210"/>
                </a:lnTo>
                <a:lnTo>
                  <a:pt x="265" y="199"/>
                </a:lnTo>
                <a:lnTo>
                  <a:pt x="266" y="187"/>
                </a:lnTo>
                <a:lnTo>
                  <a:pt x="266" y="187"/>
                </a:lnTo>
                <a:lnTo>
                  <a:pt x="265" y="177"/>
                </a:lnTo>
                <a:lnTo>
                  <a:pt x="262" y="166"/>
                </a:lnTo>
                <a:lnTo>
                  <a:pt x="258" y="156"/>
                </a:lnTo>
                <a:lnTo>
                  <a:pt x="251" y="147"/>
                </a:lnTo>
                <a:lnTo>
                  <a:pt x="251" y="147"/>
                </a:lnTo>
                <a:lnTo>
                  <a:pt x="247" y="142"/>
                </a:lnTo>
                <a:lnTo>
                  <a:pt x="243" y="137"/>
                </a:lnTo>
                <a:lnTo>
                  <a:pt x="237" y="133"/>
                </a:lnTo>
                <a:lnTo>
                  <a:pt x="232" y="130"/>
                </a:lnTo>
                <a:lnTo>
                  <a:pt x="232" y="1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354"/>
            <a:endParaRPr lang="ko-KR" altLang="en-US" sz="1867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8000" y="377403"/>
            <a:ext cx="756617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 smtClea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ko-KR" altLang="en-US" sz="3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E337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Freeform 29"/>
          <p:cNvSpPr>
            <a:spLocks noEditPoints="1"/>
          </p:cNvSpPr>
          <p:nvPr/>
        </p:nvSpPr>
        <p:spPr bwMode="auto">
          <a:xfrm>
            <a:off x="1253048" y="3519429"/>
            <a:ext cx="274952" cy="358885"/>
          </a:xfrm>
          <a:custGeom>
            <a:avLst/>
            <a:gdLst>
              <a:gd name="T0" fmla="*/ 107 w 380"/>
              <a:gd name="T1" fmla="*/ 257 h 374"/>
              <a:gd name="T2" fmla="*/ 202 w 380"/>
              <a:gd name="T3" fmla="*/ 107 h 374"/>
              <a:gd name="T4" fmla="*/ 106 w 380"/>
              <a:gd name="T5" fmla="*/ 119 h 374"/>
              <a:gd name="T6" fmla="*/ 281 w 380"/>
              <a:gd name="T7" fmla="*/ 64 h 374"/>
              <a:gd name="T8" fmla="*/ 273 w 380"/>
              <a:gd name="T9" fmla="*/ 49 h 374"/>
              <a:gd name="T10" fmla="*/ 280 w 380"/>
              <a:gd name="T11" fmla="*/ 40 h 374"/>
              <a:gd name="T12" fmla="*/ 295 w 380"/>
              <a:gd name="T13" fmla="*/ 39 h 374"/>
              <a:gd name="T14" fmla="*/ 313 w 380"/>
              <a:gd name="T15" fmla="*/ 52 h 374"/>
              <a:gd name="T16" fmla="*/ 338 w 380"/>
              <a:gd name="T17" fmla="*/ 74 h 374"/>
              <a:gd name="T18" fmla="*/ 357 w 380"/>
              <a:gd name="T19" fmla="*/ 103 h 374"/>
              <a:gd name="T20" fmla="*/ 366 w 380"/>
              <a:gd name="T21" fmla="*/ 122 h 374"/>
              <a:gd name="T22" fmla="*/ 376 w 380"/>
              <a:gd name="T23" fmla="*/ 154 h 374"/>
              <a:gd name="T24" fmla="*/ 380 w 380"/>
              <a:gd name="T25" fmla="*/ 187 h 374"/>
              <a:gd name="T26" fmla="*/ 378 w 380"/>
              <a:gd name="T27" fmla="*/ 211 h 374"/>
              <a:gd name="T28" fmla="*/ 371 w 380"/>
              <a:gd name="T29" fmla="*/ 244 h 374"/>
              <a:gd name="T30" fmla="*/ 357 w 380"/>
              <a:gd name="T31" fmla="*/ 273 h 374"/>
              <a:gd name="T32" fmla="*/ 345 w 380"/>
              <a:gd name="T33" fmla="*/ 293 h 374"/>
              <a:gd name="T34" fmla="*/ 322 w 380"/>
              <a:gd name="T35" fmla="*/ 317 h 374"/>
              <a:gd name="T36" fmla="*/ 295 w 380"/>
              <a:gd name="T37" fmla="*/ 337 h 374"/>
              <a:gd name="T38" fmla="*/ 284 w 380"/>
              <a:gd name="T39" fmla="*/ 338 h 374"/>
              <a:gd name="T40" fmla="*/ 275 w 380"/>
              <a:gd name="T41" fmla="*/ 332 h 374"/>
              <a:gd name="T42" fmla="*/ 276 w 380"/>
              <a:gd name="T43" fmla="*/ 317 h 374"/>
              <a:gd name="T44" fmla="*/ 296 w 380"/>
              <a:gd name="T45" fmla="*/ 302 h 374"/>
              <a:gd name="T46" fmla="*/ 332 w 380"/>
              <a:gd name="T47" fmla="*/ 259 h 374"/>
              <a:gd name="T48" fmla="*/ 346 w 380"/>
              <a:gd name="T49" fmla="*/ 225 h 374"/>
              <a:gd name="T50" fmla="*/ 351 w 380"/>
              <a:gd name="T51" fmla="*/ 187 h 374"/>
              <a:gd name="T52" fmla="*/ 340 w 380"/>
              <a:gd name="T53" fmla="*/ 133 h 374"/>
              <a:gd name="T54" fmla="*/ 322 w 380"/>
              <a:gd name="T55" fmla="*/ 100 h 374"/>
              <a:gd name="T56" fmla="*/ 281 w 380"/>
              <a:gd name="T57" fmla="*/ 64 h 374"/>
              <a:gd name="T58" fmla="*/ 29 w 380"/>
              <a:gd name="T59" fmla="*/ 122 h 374"/>
              <a:gd name="T60" fmla="*/ 88 w 380"/>
              <a:gd name="T61" fmla="*/ 122 h 374"/>
              <a:gd name="T62" fmla="*/ 208 w 380"/>
              <a:gd name="T63" fmla="*/ 5 h 374"/>
              <a:gd name="T64" fmla="*/ 218 w 380"/>
              <a:gd name="T65" fmla="*/ 0 h 374"/>
              <a:gd name="T66" fmla="*/ 227 w 380"/>
              <a:gd name="T67" fmla="*/ 5 h 374"/>
              <a:gd name="T68" fmla="*/ 232 w 380"/>
              <a:gd name="T69" fmla="*/ 107 h 374"/>
              <a:gd name="T70" fmla="*/ 241 w 380"/>
              <a:gd name="T71" fmla="*/ 116 h 374"/>
              <a:gd name="T72" fmla="*/ 265 w 380"/>
              <a:gd name="T73" fmla="*/ 136 h 374"/>
              <a:gd name="T74" fmla="*/ 278 w 380"/>
              <a:gd name="T75" fmla="*/ 160 h 374"/>
              <a:gd name="T76" fmla="*/ 283 w 380"/>
              <a:gd name="T77" fmla="*/ 187 h 374"/>
              <a:gd name="T78" fmla="*/ 273 w 380"/>
              <a:gd name="T79" fmla="*/ 229 h 374"/>
              <a:gd name="T80" fmla="*/ 258 w 380"/>
              <a:gd name="T81" fmla="*/ 247 h 374"/>
              <a:gd name="T82" fmla="*/ 232 w 380"/>
              <a:gd name="T83" fmla="*/ 266 h 374"/>
              <a:gd name="T84" fmla="*/ 232 w 380"/>
              <a:gd name="T85" fmla="*/ 360 h 374"/>
              <a:gd name="T86" fmla="*/ 228 w 380"/>
              <a:gd name="T87" fmla="*/ 369 h 374"/>
              <a:gd name="T88" fmla="*/ 219 w 380"/>
              <a:gd name="T89" fmla="*/ 374 h 374"/>
              <a:gd name="T90" fmla="*/ 91 w 380"/>
              <a:gd name="T91" fmla="*/ 283 h 374"/>
              <a:gd name="T92" fmla="*/ 15 w 380"/>
              <a:gd name="T93" fmla="*/ 283 h 374"/>
              <a:gd name="T94" fmla="*/ 1 w 380"/>
              <a:gd name="T95" fmla="*/ 274 h 374"/>
              <a:gd name="T96" fmla="*/ 0 w 380"/>
              <a:gd name="T97" fmla="*/ 107 h 374"/>
              <a:gd name="T98" fmla="*/ 4 w 380"/>
              <a:gd name="T99" fmla="*/ 97 h 374"/>
              <a:gd name="T100" fmla="*/ 91 w 380"/>
              <a:gd name="T101" fmla="*/ 93 h 374"/>
              <a:gd name="T102" fmla="*/ 232 w 380"/>
              <a:gd name="T103" fmla="*/ 246 h 374"/>
              <a:gd name="T104" fmla="*/ 243 w 380"/>
              <a:gd name="T105" fmla="*/ 238 h 374"/>
              <a:gd name="T106" fmla="*/ 251 w 380"/>
              <a:gd name="T107" fmla="*/ 229 h 374"/>
              <a:gd name="T108" fmla="*/ 265 w 380"/>
              <a:gd name="T109" fmla="*/ 199 h 374"/>
              <a:gd name="T110" fmla="*/ 265 w 380"/>
              <a:gd name="T111" fmla="*/ 177 h 374"/>
              <a:gd name="T112" fmla="*/ 251 w 380"/>
              <a:gd name="T113" fmla="*/ 147 h 374"/>
              <a:gd name="T114" fmla="*/ 243 w 380"/>
              <a:gd name="T115" fmla="*/ 137 h 374"/>
              <a:gd name="T116" fmla="*/ 232 w 380"/>
              <a:gd name="T117" fmla="*/ 13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0" h="374">
                <a:moveTo>
                  <a:pt x="106" y="119"/>
                </a:moveTo>
                <a:lnTo>
                  <a:pt x="106" y="257"/>
                </a:lnTo>
                <a:lnTo>
                  <a:pt x="107" y="257"/>
                </a:lnTo>
                <a:lnTo>
                  <a:pt x="202" y="332"/>
                </a:lnTo>
                <a:lnTo>
                  <a:pt x="202" y="268"/>
                </a:lnTo>
                <a:lnTo>
                  <a:pt x="202" y="107"/>
                </a:lnTo>
                <a:lnTo>
                  <a:pt x="202" y="44"/>
                </a:lnTo>
                <a:lnTo>
                  <a:pt x="106" y="119"/>
                </a:lnTo>
                <a:lnTo>
                  <a:pt x="106" y="119"/>
                </a:lnTo>
                <a:lnTo>
                  <a:pt x="106" y="119"/>
                </a:lnTo>
                <a:close/>
                <a:moveTo>
                  <a:pt x="281" y="64"/>
                </a:moveTo>
                <a:lnTo>
                  <a:pt x="281" y="64"/>
                </a:lnTo>
                <a:lnTo>
                  <a:pt x="276" y="59"/>
                </a:lnTo>
                <a:lnTo>
                  <a:pt x="274" y="55"/>
                </a:lnTo>
                <a:lnTo>
                  <a:pt x="273" y="49"/>
                </a:lnTo>
                <a:lnTo>
                  <a:pt x="275" y="44"/>
                </a:lnTo>
                <a:lnTo>
                  <a:pt x="275" y="44"/>
                </a:lnTo>
                <a:lnTo>
                  <a:pt x="280" y="40"/>
                </a:lnTo>
                <a:lnTo>
                  <a:pt x="284" y="37"/>
                </a:lnTo>
                <a:lnTo>
                  <a:pt x="289" y="36"/>
                </a:lnTo>
                <a:lnTo>
                  <a:pt x="295" y="39"/>
                </a:lnTo>
                <a:lnTo>
                  <a:pt x="295" y="39"/>
                </a:lnTo>
                <a:lnTo>
                  <a:pt x="305" y="45"/>
                </a:lnTo>
                <a:lnTo>
                  <a:pt x="313" y="52"/>
                </a:lnTo>
                <a:lnTo>
                  <a:pt x="322" y="59"/>
                </a:lnTo>
                <a:lnTo>
                  <a:pt x="331" y="67"/>
                </a:lnTo>
                <a:lnTo>
                  <a:pt x="338" y="74"/>
                </a:lnTo>
                <a:lnTo>
                  <a:pt x="345" y="83"/>
                </a:lnTo>
                <a:lnTo>
                  <a:pt x="351" y="93"/>
                </a:lnTo>
                <a:lnTo>
                  <a:pt x="357" y="103"/>
                </a:lnTo>
                <a:lnTo>
                  <a:pt x="357" y="103"/>
                </a:lnTo>
                <a:lnTo>
                  <a:pt x="362" y="112"/>
                </a:lnTo>
                <a:lnTo>
                  <a:pt x="366" y="122"/>
                </a:lnTo>
                <a:lnTo>
                  <a:pt x="371" y="132"/>
                </a:lnTo>
                <a:lnTo>
                  <a:pt x="374" y="143"/>
                </a:lnTo>
                <a:lnTo>
                  <a:pt x="376" y="154"/>
                </a:lnTo>
                <a:lnTo>
                  <a:pt x="378" y="165"/>
                </a:lnTo>
                <a:lnTo>
                  <a:pt x="380" y="177"/>
                </a:lnTo>
                <a:lnTo>
                  <a:pt x="380" y="187"/>
                </a:lnTo>
                <a:lnTo>
                  <a:pt x="380" y="187"/>
                </a:lnTo>
                <a:lnTo>
                  <a:pt x="380" y="199"/>
                </a:lnTo>
                <a:lnTo>
                  <a:pt x="378" y="211"/>
                </a:lnTo>
                <a:lnTo>
                  <a:pt x="376" y="222"/>
                </a:lnTo>
                <a:lnTo>
                  <a:pt x="374" y="233"/>
                </a:lnTo>
                <a:lnTo>
                  <a:pt x="371" y="244"/>
                </a:lnTo>
                <a:lnTo>
                  <a:pt x="366" y="254"/>
                </a:lnTo>
                <a:lnTo>
                  <a:pt x="362" y="263"/>
                </a:lnTo>
                <a:lnTo>
                  <a:pt x="357" y="273"/>
                </a:lnTo>
                <a:lnTo>
                  <a:pt x="357" y="273"/>
                </a:lnTo>
                <a:lnTo>
                  <a:pt x="351" y="283"/>
                </a:lnTo>
                <a:lnTo>
                  <a:pt x="345" y="293"/>
                </a:lnTo>
                <a:lnTo>
                  <a:pt x="338" y="302"/>
                </a:lnTo>
                <a:lnTo>
                  <a:pt x="331" y="309"/>
                </a:lnTo>
                <a:lnTo>
                  <a:pt x="322" y="317"/>
                </a:lnTo>
                <a:lnTo>
                  <a:pt x="313" y="324"/>
                </a:lnTo>
                <a:lnTo>
                  <a:pt x="305" y="331"/>
                </a:lnTo>
                <a:lnTo>
                  <a:pt x="295" y="337"/>
                </a:lnTo>
                <a:lnTo>
                  <a:pt x="295" y="337"/>
                </a:lnTo>
                <a:lnTo>
                  <a:pt x="289" y="338"/>
                </a:lnTo>
                <a:lnTo>
                  <a:pt x="284" y="338"/>
                </a:lnTo>
                <a:lnTo>
                  <a:pt x="280" y="336"/>
                </a:lnTo>
                <a:lnTo>
                  <a:pt x="275" y="332"/>
                </a:lnTo>
                <a:lnTo>
                  <a:pt x="275" y="332"/>
                </a:lnTo>
                <a:lnTo>
                  <a:pt x="273" y="327"/>
                </a:lnTo>
                <a:lnTo>
                  <a:pt x="274" y="321"/>
                </a:lnTo>
                <a:lnTo>
                  <a:pt x="276" y="317"/>
                </a:lnTo>
                <a:lnTo>
                  <a:pt x="281" y="312"/>
                </a:lnTo>
                <a:lnTo>
                  <a:pt x="281" y="312"/>
                </a:lnTo>
                <a:lnTo>
                  <a:pt x="296" y="302"/>
                </a:lnTo>
                <a:lnTo>
                  <a:pt x="310" y="290"/>
                </a:lnTo>
                <a:lnTo>
                  <a:pt x="322" y="275"/>
                </a:lnTo>
                <a:lnTo>
                  <a:pt x="332" y="259"/>
                </a:lnTo>
                <a:lnTo>
                  <a:pt x="332" y="259"/>
                </a:lnTo>
                <a:lnTo>
                  <a:pt x="340" y="243"/>
                </a:lnTo>
                <a:lnTo>
                  <a:pt x="346" y="225"/>
                </a:lnTo>
                <a:lnTo>
                  <a:pt x="349" y="207"/>
                </a:lnTo>
                <a:lnTo>
                  <a:pt x="351" y="187"/>
                </a:lnTo>
                <a:lnTo>
                  <a:pt x="351" y="187"/>
                </a:lnTo>
                <a:lnTo>
                  <a:pt x="349" y="169"/>
                </a:lnTo>
                <a:lnTo>
                  <a:pt x="346" y="150"/>
                </a:lnTo>
                <a:lnTo>
                  <a:pt x="340" y="133"/>
                </a:lnTo>
                <a:lnTo>
                  <a:pt x="332" y="117"/>
                </a:lnTo>
                <a:lnTo>
                  <a:pt x="332" y="117"/>
                </a:lnTo>
                <a:lnTo>
                  <a:pt x="322" y="100"/>
                </a:lnTo>
                <a:lnTo>
                  <a:pt x="310" y="86"/>
                </a:lnTo>
                <a:lnTo>
                  <a:pt x="296" y="74"/>
                </a:lnTo>
                <a:lnTo>
                  <a:pt x="281" y="64"/>
                </a:lnTo>
                <a:lnTo>
                  <a:pt x="281" y="64"/>
                </a:lnTo>
                <a:close/>
                <a:moveTo>
                  <a:pt x="88" y="122"/>
                </a:moveTo>
                <a:lnTo>
                  <a:pt x="29" y="122"/>
                </a:lnTo>
                <a:lnTo>
                  <a:pt x="29" y="254"/>
                </a:lnTo>
                <a:lnTo>
                  <a:pt x="88" y="254"/>
                </a:lnTo>
                <a:lnTo>
                  <a:pt x="88" y="122"/>
                </a:lnTo>
                <a:lnTo>
                  <a:pt x="88" y="122"/>
                </a:lnTo>
                <a:close/>
                <a:moveTo>
                  <a:pt x="91" y="93"/>
                </a:moveTo>
                <a:lnTo>
                  <a:pt x="208" y="5"/>
                </a:lnTo>
                <a:lnTo>
                  <a:pt x="208" y="5"/>
                </a:lnTo>
                <a:lnTo>
                  <a:pt x="212" y="2"/>
                </a:lnTo>
                <a:lnTo>
                  <a:pt x="218" y="0"/>
                </a:lnTo>
                <a:lnTo>
                  <a:pt x="218" y="0"/>
                </a:lnTo>
                <a:lnTo>
                  <a:pt x="223" y="2"/>
                </a:lnTo>
                <a:lnTo>
                  <a:pt x="227" y="5"/>
                </a:lnTo>
                <a:lnTo>
                  <a:pt x="231" y="9"/>
                </a:lnTo>
                <a:lnTo>
                  <a:pt x="232" y="15"/>
                </a:lnTo>
                <a:lnTo>
                  <a:pt x="232" y="107"/>
                </a:lnTo>
                <a:lnTo>
                  <a:pt x="232" y="110"/>
                </a:lnTo>
                <a:lnTo>
                  <a:pt x="232" y="110"/>
                </a:lnTo>
                <a:lnTo>
                  <a:pt x="241" y="116"/>
                </a:lnTo>
                <a:lnTo>
                  <a:pt x="250" y="121"/>
                </a:lnTo>
                <a:lnTo>
                  <a:pt x="258" y="129"/>
                </a:lnTo>
                <a:lnTo>
                  <a:pt x="265" y="136"/>
                </a:lnTo>
                <a:lnTo>
                  <a:pt x="265" y="136"/>
                </a:lnTo>
                <a:lnTo>
                  <a:pt x="273" y="147"/>
                </a:lnTo>
                <a:lnTo>
                  <a:pt x="278" y="160"/>
                </a:lnTo>
                <a:lnTo>
                  <a:pt x="282" y="173"/>
                </a:lnTo>
                <a:lnTo>
                  <a:pt x="283" y="187"/>
                </a:lnTo>
                <a:lnTo>
                  <a:pt x="283" y="187"/>
                </a:lnTo>
                <a:lnTo>
                  <a:pt x="282" y="203"/>
                </a:lnTo>
                <a:lnTo>
                  <a:pt x="278" y="216"/>
                </a:lnTo>
                <a:lnTo>
                  <a:pt x="273" y="229"/>
                </a:lnTo>
                <a:lnTo>
                  <a:pt x="265" y="240"/>
                </a:lnTo>
                <a:lnTo>
                  <a:pt x="265" y="240"/>
                </a:lnTo>
                <a:lnTo>
                  <a:pt x="258" y="247"/>
                </a:lnTo>
                <a:lnTo>
                  <a:pt x="250" y="255"/>
                </a:lnTo>
                <a:lnTo>
                  <a:pt x="241" y="260"/>
                </a:lnTo>
                <a:lnTo>
                  <a:pt x="232" y="266"/>
                </a:lnTo>
                <a:lnTo>
                  <a:pt x="232" y="268"/>
                </a:lnTo>
                <a:lnTo>
                  <a:pt x="232" y="360"/>
                </a:lnTo>
                <a:lnTo>
                  <a:pt x="232" y="360"/>
                </a:lnTo>
                <a:lnTo>
                  <a:pt x="232" y="360"/>
                </a:lnTo>
                <a:lnTo>
                  <a:pt x="231" y="366"/>
                </a:lnTo>
                <a:lnTo>
                  <a:pt x="228" y="369"/>
                </a:lnTo>
                <a:lnTo>
                  <a:pt x="228" y="369"/>
                </a:lnTo>
                <a:lnTo>
                  <a:pt x="224" y="373"/>
                </a:lnTo>
                <a:lnTo>
                  <a:pt x="219" y="374"/>
                </a:lnTo>
                <a:lnTo>
                  <a:pt x="213" y="374"/>
                </a:lnTo>
                <a:lnTo>
                  <a:pt x="209" y="372"/>
                </a:lnTo>
                <a:lnTo>
                  <a:pt x="91" y="283"/>
                </a:lnTo>
                <a:lnTo>
                  <a:pt x="15" y="283"/>
                </a:lnTo>
                <a:lnTo>
                  <a:pt x="15" y="283"/>
                </a:lnTo>
                <a:lnTo>
                  <a:pt x="15" y="283"/>
                </a:lnTo>
                <a:lnTo>
                  <a:pt x="9" y="282"/>
                </a:lnTo>
                <a:lnTo>
                  <a:pt x="4" y="279"/>
                </a:lnTo>
                <a:lnTo>
                  <a:pt x="1" y="274"/>
                </a:lnTo>
                <a:lnTo>
                  <a:pt x="0" y="268"/>
                </a:lnTo>
                <a:lnTo>
                  <a:pt x="0" y="108"/>
                </a:lnTo>
                <a:lnTo>
                  <a:pt x="0" y="107"/>
                </a:lnTo>
                <a:lnTo>
                  <a:pt x="0" y="107"/>
                </a:lnTo>
                <a:lnTo>
                  <a:pt x="1" y="102"/>
                </a:lnTo>
                <a:lnTo>
                  <a:pt x="4" y="97"/>
                </a:lnTo>
                <a:lnTo>
                  <a:pt x="9" y="94"/>
                </a:lnTo>
                <a:lnTo>
                  <a:pt x="15" y="93"/>
                </a:lnTo>
                <a:lnTo>
                  <a:pt x="91" y="93"/>
                </a:lnTo>
                <a:lnTo>
                  <a:pt x="91" y="93"/>
                </a:lnTo>
                <a:close/>
                <a:moveTo>
                  <a:pt x="232" y="130"/>
                </a:moveTo>
                <a:lnTo>
                  <a:pt x="232" y="246"/>
                </a:lnTo>
                <a:lnTo>
                  <a:pt x="232" y="246"/>
                </a:lnTo>
                <a:lnTo>
                  <a:pt x="237" y="243"/>
                </a:lnTo>
                <a:lnTo>
                  <a:pt x="243" y="238"/>
                </a:lnTo>
                <a:lnTo>
                  <a:pt x="247" y="234"/>
                </a:lnTo>
                <a:lnTo>
                  <a:pt x="251" y="229"/>
                </a:lnTo>
                <a:lnTo>
                  <a:pt x="251" y="229"/>
                </a:lnTo>
                <a:lnTo>
                  <a:pt x="258" y="220"/>
                </a:lnTo>
                <a:lnTo>
                  <a:pt x="262" y="210"/>
                </a:lnTo>
                <a:lnTo>
                  <a:pt x="265" y="199"/>
                </a:lnTo>
                <a:lnTo>
                  <a:pt x="266" y="187"/>
                </a:lnTo>
                <a:lnTo>
                  <a:pt x="266" y="187"/>
                </a:lnTo>
                <a:lnTo>
                  <a:pt x="265" y="177"/>
                </a:lnTo>
                <a:lnTo>
                  <a:pt x="262" y="166"/>
                </a:lnTo>
                <a:lnTo>
                  <a:pt x="258" y="156"/>
                </a:lnTo>
                <a:lnTo>
                  <a:pt x="251" y="147"/>
                </a:lnTo>
                <a:lnTo>
                  <a:pt x="251" y="147"/>
                </a:lnTo>
                <a:lnTo>
                  <a:pt x="247" y="142"/>
                </a:lnTo>
                <a:lnTo>
                  <a:pt x="243" y="137"/>
                </a:lnTo>
                <a:lnTo>
                  <a:pt x="237" y="133"/>
                </a:lnTo>
                <a:lnTo>
                  <a:pt x="232" y="130"/>
                </a:lnTo>
                <a:lnTo>
                  <a:pt x="232" y="1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354"/>
            <a:endParaRPr lang="ko-KR" altLang="en-US" sz="1867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1" name="Freeform 29"/>
          <p:cNvSpPr>
            <a:spLocks noEditPoints="1"/>
          </p:cNvSpPr>
          <p:nvPr/>
        </p:nvSpPr>
        <p:spPr bwMode="auto">
          <a:xfrm>
            <a:off x="1270932" y="4925766"/>
            <a:ext cx="274952" cy="358885"/>
          </a:xfrm>
          <a:custGeom>
            <a:avLst/>
            <a:gdLst>
              <a:gd name="T0" fmla="*/ 107 w 380"/>
              <a:gd name="T1" fmla="*/ 257 h 374"/>
              <a:gd name="T2" fmla="*/ 202 w 380"/>
              <a:gd name="T3" fmla="*/ 107 h 374"/>
              <a:gd name="T4" fmla="*/ 106 w 380"/>
              <a:gd name="T5" fmla="*/ 119 h 374"/>
              <a:gd name="T6" fmla="*/ 281 w 380"/>
              <a:gd name="T7" fmla="*/ 64 h 374"/>
              <a:gd name="T8" fmla="*/ 273 w 380"/>
              <a:gd name="T9" fmla="*/ 49 h 374"/>
              <a:gd name="T10" fmla="*/ 280 w 380"/>
              <a:gd name="T11" fmla="*/ 40 h 374"/>
              <a:gd name="T12" fmla="*/ 295 w 380"/>
              <a:gd name="T13" fmla="*/ 39 h 374"/>
              <a:gd name="T14" fmla="*/ 313 w 380"/>
              <a:gd name="T15" fmla="*/ 52 h 374"/>
              <a:gd name="T16" fmla="*/ 338 w 380"/>
              <a:gd name="T17" fmla="*/ 74 h 374"/>
              <a:gd name="T18" fmla="*/ 357 w 380"/>
              <a:gd name="T19" fmla="*/ 103 h 374"/>
              <a:gd name="T20" fmla="*/ 366 w 380"/>
              <a:gd name="T21" fmla="*/ 122 h 374"/>
              <a:gd name="T22" fmla="*/ 376 w 380"/>
              <a:gd name="T23" fmla="*/ 154 h 374"/>
              <a:gd name="T24" fmla="*/ 380 w 380"/>
              <a:gd name="T25" fmla="*/ 187 h 374"/>
              <a:gd name="T26" fmla="*/ 378 w 380"/>
              <a:gd name="T27" fmla="*/ 211 h 374"/>
              <a:gd name="T28" fmla="*/ 371 w 380"/>
              <a:gd name="T29" fmla="*/ 244 h 374"/>
              <a:gd name="T30" fmla="*/ 357 w 380"/>
              <a:gd name="T31" fmla="*/ 273 h 374"/>
              <a:gd name="T32" fmla="*/ 345 w 380"/>
              <a:gd name="T33" fmla="*/ 293 h 374"/>
              <a:gd name="T34" fmla="*/ 322 w 380"/>
              <a:gd name="T35" fmla="*/ 317 h 374"/>
              <a:gd name="T36" fmla="*/ 295 w 380"/>
              <a:gd name="T37" fmla="*/ 337 h 374"/>
              <a:gd name="T38" fmla="*/ 284 w 380"/>
              <a:gd name="T39" fmla="*/ 338 h 374"/>
              <a:gd name="T40" fmla="*/ 275 w 380"/>
              <a:gd name="T41" fmla="*/ 332 h 374"/>
              <a:gd name="T42" fmla="*/ 276 w 380"/>
              <a:gd name="T43" fmla="*/ 317 h 374"/>
              <a:gd name="T44" fmla="*/ 296 w 380"/>
              <a:gd name="T45" fmla="*/ 302 h 374"/>
              <a:gd name="T46" fmla="*/ 332 w 380"/>
              <a:gd name="T47" fmla="*/ 259 h 374"/>
              <a:gd name="T48" fmla="*/ 346 w 380"/>
              <a:gd name="T49" fmla="*/ 225 h 374"/>
              <a:gd name="T50" fmla="*/ 351 w 380"/>
              <a:gd name="T51" fmla="*/ 187 h 374"/>
              <a:gd name="T52" fmla="*/ 340 w 380"/>
              <a:gd name="T53" fmla="*/ 133 h 374"/>
              <a:gd name="T54" fmla="*/ 322 w 380"/>
              <a:gd name="T55" fmla="*/ 100 h 374"/>
              <a:gd name="T56" fmla="*/ 281 w 380"/>
              <a:gd name="T57" fmla="*/ 64 h 374"/>
              <a:gd name="T58" fmla="*/ 29 w 380"/>
              <a:gd name="T59" fmla="*/ 122 h 374"/>
              <a:gd name="T60" fmla="*/ 88 w 380"/>
              <a:gd name="T61" fmla="*/ 122 h 374"/>
              <a:gd name="T62" fmla="*/ 208 w 380"/>
              <a:gd name="T63" fmla="*/ 5 h 374"/>
              <a:gd name="T64" fmla="*/ 218 w 380"/>
              <a:gd name="T65" fmla="*/ 0 h 374"/>
              <a:gd name="T66" fmla="*/ 227 w 380"/>
              <a:gd name="T67" fmla="*/ 5 h 374"/>
              <a:gd name="T68" fmla="*/ 232 w 380"/>
              <a:gd name="T69" fmla="*/ 107 h 374"/>
              <a:gd name="T70" fmla="*/ 241 w 380"/>
              <a:gd name="T71" fmla="*/ 116 h 374"/>
              <a:gd name="T72" fmla="*/ 265 w 380"/>
              <a:gd name="T73" fmla="*/ 136 h 374"/>
              <a:gd name="T74" fmla="*/ 278 w 380"/>
              <a:gd name="T75" fmla="*/ 160 h 374"/>
              <a:gd name="T76" fmla="*/ 283 w 380"/>
              <a:gd name="T77" fmla="*/ 187 h 374"/>
              <a:gd name="T78" fmla="*/ 273 w 380"/>
              <a:gd name="T79" fmla="*/ 229 h 374"/>
              <a:gd name="T80" fmla="*/ 258 w 380"/>
              <a:gd name="T81" fmla="*/ 247 h 374"/>
              <a:gd name="T82" fmla="*/ 232 w 380"/>
              <a:gd name="T83" fmla="*/ 266 h 374"/>
              <a:gd name="T84" fmla="*/ 232 w 380"/>
              <a:gd name="T85" fmla="*/ 360 h 374"/>
              <a:gd name="T86" fmla="*/ 228 w 380"/>
              <a:gd name="T87" fmla="*/ 369 h 374"/>
              <a:gd name="T88" fmla="*/ 219 w 380"/>
              <a:gd name="T89" fmla="*/ 374 h 374"/>
              <a:gd name="T90" fmla="*/ 91 w 380"/>
              <a:gd name="T91" fmla="*/ 283 h 374"/>
              <a:gd name="T92" fmla="*/ 15 w 380"/>
              <a:gd name="T93" fmla="*/ 283 h 374"/>
              <a:gd name="T94" fmla="*/ 1 w 380"/>
              <a:gd name="T95" fmla="*/ 274 h 374"/>
              <a:gd name="T96" fmla="*/ 0 w 380"/>
              <a:gd name="T97" fmla="*/ 107 h 374"/>
              <a:gd name="T98" fmla="*/ 4 w 380"/>
              <a:gd name="T99" fmla="*/ 97 h 374"/>
              <a:gd name="T100" fmla="*/ 91 w 380"/>
              <a:gd name="T101" fmla="*/ 93 h 374"/>
              <a:gd name="T102" fmla="*/ 232 w 380"/>
              <a:gd name="T103" fmla="*/ 246 h 374"/>
              <a:gd name="T104" fmla="*/ 243 w 380"/>
              <a:gd name="T105" fmla="*/ 238 h 374"/>
              <a:gd name="T106" fmla="*/ 251 w 380"/>
              <a:gd name="T107" fmla="*/ 229 h 374"/>
              <a:gd name="T108" fmla="*/ 265 w 380"/>
              <a:gd name="T109" fmla="*/ 199 h 374"/>
              <a:gd name="T110" fmla="*/ 265 w 380"/>
              <a:gd name="T111" fmla="*/ 177 h 374"/>
              <a:gd name="T112" fmla="*/ 251 w 380"/>
              <a:gd name="T113" fmla="*/ 147 h 374"/>
              <a:gd name="T114" fmla="*/ 243 w 380"/>
              <a:gd name="T115" fmla="*/ 137 h 374"/>
              <a:gd name="T116" fmla="*/ 232 w 380"/>
              <a:gd name="T117" fmla="*/ 13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0" h="374">
                <a:moveTo>
                  <a:pt x="106" y="119"/>
                </a:moveTo>
                <a:lnTo>
                  <a:pt x="106" y="257"/>
                </a:lnTo>
                <a:lnTo>
                  <a:pt x="107" y="257"/>
                </a:lnTo>
                <a:lnTo>
                  <a:pt x="202" y="332"/>
                </a:lnTo>
                <a:lnTo>
                  <a:pt x="202" y="268"/>
                </a:lnTo>
                <a:lnTo>
                  <a:pt x="202" y="107"/>
                </a:lnTo>
                <a:lnTo>
                  <a:pt x="202" y="44"/>
                </a:lnTo>
                <a:lnTo>
                  <a:pt x="106" y="119"/>
                </a:lnTo>
                <a:lnTo>
                  <a:pt x="106" y="119"/>
                </a:lnTo>
                <a:lnTo>
                  <a:pt x="106" y="119"/>
                </a:lnTo>
                <a:close/>
                <a:moveTo>
                  <a:pt x="281" y="64"/>
                </a:moveTo>
                <a:lnTo>
                  <a:pt x="281" y="64"/>
                </a:lnTo>
                <a:lnTo>
                  <a:pt x="276" y="59"/>
                </a:lnTo>
                <a:lnTo>
                  <a:pt x="274" y="55"/>
                </a:lnTo>
                <a:lnTo>
                  <a:pt x="273" y="49"/>
                </a:lnTo>
                <a:lnTo>
                  <a:pt x="275" y="44"/>
                </a:lnTo>
                <a:lnTo>
                  <a:pt x="275" y="44"/>
                </a:lnTo>
                <a:lnTo>
                  <a:pt x="280" y="40"/>
                </a:lnTo>
                <a:lnTo>
                  <a:pt x="284" y="37"/>
                </a:lnTo>
                <a:lnTo>
                  <a:pt x="289" y="36"/>
                </a:lnTo>
                <a:lnTo>
                  <a:pt x="295" y="39"/>
                </a:lnTo>
                <a:lnTo>
                  <a:pt x="295" y="39"/>
                </a:lnTo>
                <a:lnTo>
                  <a:pt x="305" y="45"/>
                </a:lnTo>
                <a:lnTo>
                  <a:pt x="313" y="52"/>
                </a:lnTo>
                <a:lnTo>
                  <a:pt x="322" y="59"/>
                </a:lnTo>
                <a:lnTo>
                  <a:pt x="331" y="67"/>
                </a:lnTo>
                <a:lnTo>
                  <a:pt x="338" y="74"/>
                </a:lnTo>
                <a:lnTo>
                  <a:pt x="345" y="83"/>
                </a:lnTo>
                <a:lnTo>
                  <a:pt x="351" y="93"/>
                </a:lnTo>
                <a:lnTo>
                  <a:pt x="357" y="103"/>
                </a:lnTo>
                <a:lnTo>
                  <a:pt x="357" y="103"/>
                </a:lnTo>
                <a:lnTo>
                  <a:pt x="362" y="112"/>
                </a:lnTo>
                <a:lnTo>
                  <a:pt x="366" y="122"/>
                </a:lnTo>
                <a:lnTo>
                  <a:pt x="371" y="132"/>
                </a:lnTo>
                <a:lnTo>
                  <a:pt x="374" y="143"/>
                </a:lnTo>
                <a:lnTo>
                  <a:pt x="376" y="154"/>
                </a:lnTo>
                <a:lnTo>
                  <a:pt x="378" y="165"/>
                </a:lnTo>
                <a:lnTo>
                  <a:pt x="380" y="177"/>
                </a:lnTo>
                <a:lnTo>
                  <a:pt x="380" y="187"/>
                </a:lnTo>
                <a:lnTo>
                  <a:pt x="380" y="187"/>
                </a:lnTo>
                <a:lnTo>
                  <a:pt x="380" y="199"/>
                </a:lnTo>
                <a:lnTo>
                  <a:pt x="378" y="211"/>
                </a:lnTo>
                <a:lnTo>
                  <a:pt x="376" y="222"/>
                </a:lnTo>
                <a:lnTo>
                  <a:pt x="374" y="233"/>
                </a:lnTo>
                <a:lnTo>
                  <a:pt x="371" y="244"/>
                </a:lnTo>
                <a:lnTo>
                  <a:pt x="366" y="254"/>
                </a:lnTo>
                <a:lnTo>
                  <a:pt x="362" y="263"/>
                </a:lnTo>
                <a:lnTo>
                  <a:pt x="357" y="273"/>
                </a:lnTo>
                <a:lnTo>
                  <a:pt x="357" y="273"/>
                </a:lnTo>
                <a:lnTo>
                  <a:pt x="351" y="283"/>
                </a:lnTo>
                <a:lnTo>
                  <a:pt x="345" y="293"/>
                </a:lnTo>
                <a:lnTo>
                  <a:pt x="338" y="302"/>
                </a:lnTo>
                <a:lnTo>
                  <a:pt x="331" y="309"/>
                </a:lnTo>
                <a:lnTo>
                  <a:pt x="322" y="317"/>
                </a:lnTo>
                <a:lnTo>
                  <a:pt x="313" y="324"/>
                </a:lnTo>
                <a:lnTo>
                  <a:pt x="305" y="331"/>
                </a:lnTo>
                <a:lnTo>
                  <a:pt x="295" y="337"/>
                </a:lnTo>
                <a:lnTo>
                  <a:pt x="295" y="337"/>
                </a:lnTo>
                <a:lnTo>
                  <a:pt x="289" y="338"/>
                </a:lnTo>
                <a:lnTo>
                  <a:pt x="284" y="338"/>
                </a:lnTo>
                <a:lnTo>
                  <a:pt x="280" y="336"/>
                </a:lnTo>
                <a:lnTo>
                  <a:pt x="275" y="332"/>
                </a:lnTo>
                <a:lnTo>
                  <a:pt x="275" y="332"/>
                </a:lnTo>
                <a:lnTo>
                  <a:pt x="273" y="327"/>
                </a:lnTo>
                <a:lnTo>
                  <a:pt x="274" y="321"/>
                </a:lnTo>
                <a:lnTo>
                  <a:pt x="276" y="317"/>
                </a:lnTo>
                <a:lnTo>
                  <a:pt x="281" y="312"/>
                </a:lnTo>
                <a:lnTo>
                  <a:pt x="281" y="312"/>
                </a:lnTo>
                <a:lnTo>
                  <a:pt x="296" y="302"/>
                </a:lnTo>
                <a:lnTo>
                  <a:pt x="310" y="290"/>
                </a:lnTo>
                <a:lnTo>
                  <a:pt x="322" y="275"/>
                </a:lnTo>
                <a:lnTo>
                  <a:pt x="332" y="259"/>
                </a:lnTo>
                <a:lnTo>
                  <a:pt x="332" y="259"/>
                </a:lnTo>
                <a:lnTo>
                  <a:pt x="340" y="243"/>
                </a:lnTo>
                <a:lnTo>
                  <a:pt x="346" y="225"/>
                </a:lnTo>
                <a:lnTo>
                  <a:pt x="349" y="207"/>
                </a:lnTo>
                <a:lnTo>
                  <a:pt x="351" y="187"/>
                </a:lnTo>
                <a:lnTo>
                  <a:pt x="351" y="187"/>
                </a:lnTo>
                <a:lnTo>
                  <a:pt x="349" y="169"/>
                </a:lnTo>
                <a:lnTo>
                  <a:pt x="346" y="150"/>
                </a:lnTo>
                <a:lnTo>
                  <a:pt x="340" y="133"/>
                </a:lnTo>
                <a:lnTo>
                  <a:pt x="332" y="117"/>
                </a:lnTo>
                <a:lnTo>
                  <a:pt x="332" y="117"/>
                </a:lnTo>
                <a:lnTo>
                  <a:pt x="322" y="100"/>
                </a:lnTo>
                <a:lnTo>
                  <a:pt x="310" y="86"/>
                </a:lnTo>
                <a:lnTo>
                  <a:pt x="296" y="74"/>
                </a:lnTo>
                <a:lnTo>
                  <a:pt x="281" y="64"/>
                </a:lnTo>
                <a:lnTo>
                  <a:pt x="281" y="64"/>
                </a:lnTo>
                <a:close/>
                <a:moveTo>
                  <a:pt x="88" y="122"/>
                </a:moveTo>
                <a:lnTo>
                  <a:pt x="29" y="122"/>
                </a:lnTo>
                <a:lnTo>
                  <a:pt x="29" y="254"/>
                </a:lnTo>
                <a:lnTo>
                  <a:pt x="88" y="254"/>
                </a:lnTo>
                <a:lnTo>
                  <a:pt x="88" y="122"/>
                </a:lnTo>
                <a:lnTo>
                  <a:pt x="88" y="122"/>
                </a:lnTo>
                <a:close/>
                <a:moveTo>
                  <a:pt x="91" y="93"/>
                </a:moveTo>
                <a:lnTo>
                  <a:pt x="208" y="5"/>
                </a:lnTo>
                <a:lnTo>
                  <a:pt x="208" y="5"/>
                </a:lnTo>
                <a:lnTo>
                  <a:pt x="212" y="2"/>
                </a:lnTo>
                <a:lnTo>
                  <a:pt x="218" y="0"/>
                </a:lnTo>
                <a:lnTo>
                  <a:pt x="218" y="0"/>
                </a:lnTo>
                <a:lnTo>
                  <a:pt x="223" y="2"/>
                </a:lnTo>
                <a:lnTo>
                  <a:pt x="227" y="5"/>
                </a:lnTo>
                <a:lnTo>
                  <a:pt x="231" y="9"/>
                </a:lnTo>
                <a:lnTo>
                  <a:pt x="232" y="15"/>
                </a:lnTo>
                <a:lnTo>
                  <a:pt x="232" y="107"/>
                </a:lnTo>
                <a:lnTo>
                  <a:pt x="232" y="110"/>
                </a:lnTo>
                <a:lnTo>
                  <a:pt x="232" y="110"/>
                </a:lnTo>
                <a:lnTo>
                  <a:pt x="241" y="116"/>
                </a:lnTo>
                <a:lnTo>
                  <a:pt x="250" y="121"/>
                </a:lnTo>
                <a:lnTo>
                  <a:pt x="258" y="129"/>
                </a:lnTo>
                <a:lnTo>
                  <a:pt x="265" y="136"/>
                </a:lnTo>
                <a:lnTo>
                  <a:pt x="265" y="136"/>
                </a:lnTo>
                <a:lnTo>
                  <a:pt x="273" y="147"/>
                </a:lnTo>
                <a:lnTo>
                  <a:pt x="278" y="160"/>
                </a:lnTo>
                <a:lnTo>
                  <a:pt x="282" y="173"/>
                </a:lnTo>
                <a:lnTo>
                  <a:pt x="283" y="187"/>
                </a:lnTo>
                <a:lnTo>
                  <a:pt x="283" y="187"/>
                </a:lnTo>
                <a:lnTo>
                  <a:pt x="282" y="203"/>
                </a:lnTo>
                <a:lnTo>
                  <a:pt x="278" y="216"/>
                </a:lnTo>
                <a:lnTo>
                  <a:pt x="273" y="229"/>
                </a:lnTo>
                <a:lnTo>
                  <a:pt x="265" y="240"/>
                </a:lnTo>
                <a:lnTo>
                  <a:pt x="265" y="240"/>
                </a:lnTo>
                <a:lnTo>
                  <a:pt x="258" y="247"/>
                </a:lnTo>
                <a:lnTo>
                  <a:pt x="250" y="255"/>
                </a:lnTo>
                <a:lnTo>
                  <a:pt x="241" y="260"/>
                </a:lnTo>
                <a:lnTo>
                  <a:pt x="232" y="266"/>
                </a:lnTo>
                <a:lnTo>
                  <a:pt x="232" y="268"/>
                </a:lnTo>
                <a:lnTo>
                  <a:pt x="232" y="360"/>
                </a:lnTo>
                <a:lnTo>
                  <a:pt x="232" y="360"/>
                </a:lnTo>
                <a:lnTo>
                  <a:pt x="232" y="360"/>
                </a:lnTo>
                <a:lnTo>
                  <a:pt x="231" y="366"/>
                </a:lnTo>
                <a:lnTo>
                  <a:pt x="228" y="369"/>
                </a:lnTo>
                <a:lnTo>
                  <a:pt x="228" y="369"/>
                </a:lnTo>
                <a:lnTo>
                  <a:pt x="224" y="373"/>
                </a:lnTo>
                <a:lnTo>
                  <a:pt x="219" y="374"/>
                </a:lnTo>
                <a:lnTo>
                  <a:pt x="213" y="374"/>
                </a:lnTo>
                <a:lnTo>
                  <a:pt x="209" y="372"/>
                </a:lnTo>
                <a:lnTo>
                  <a:pt x="91" y="283"/>
                </a:lnTo>
                <a:lnTo>
                  <a:pt x="15" y="283"/>
                </a:lnTo>
                <a:lnTo>
                  <a:pt x="15" y="283"/>
                </a:lnTo>
                <a:lnTo>
                  <a:pt x="15" y="283"/>
                </a:lnTo>
                <a:lnTo>
                  <a:pt x="9" y="282"/>
                </a:lnTo>
                <a:lnTo>
                  <a:pt x="4" y="279"/>
                </a:lnTo>
                <a:lnTo>
                  <a:pt x="1" y="274"/>
                </a:lnTo>
                <a:lnTo>
                  <a:pt x="0" y="268"/>
                </a:lnTo>
                <a:lnTo>
                  <a:pt x="0" y="108"/>
                </a:lnTo>
                <a:lnTo>
                  <a:pt x="0" y="107"/>
                </a:lnTo>
                <a:lnTo>
                  <a:pt x="0" y="107"/>
                </a:lnTo>
                <a:lnTo>
                  <a:pt x="1" y="102"/>
                </a:lnTo>
                <a:lnTo>
                  <a:pt x="4" y="97"/>
                </a:lnTo>
                <a:lnTo>
                  <a:pt x="9" y="94"/>
                </a:lnTo>
                <a:lnTo>
                  <a:pt x="15" y="93"/>
                </a:lnTo>
                <a:lnTo>
                  <a:pt x="91" y="93"/>
                </a:lnTo>
                <a:lnTo>
                  <a:pt x="91" y="93"/>
                </a:lnTo>
                <a:close/>
                <a:moveTo>
                  <a:pt x="232" y="130"/>
                </a:moveTo>
                <a:lnTo>
                  <a:pt x="232" y="246"/>
                </a:lnTo>
                <a:lnTo>
                  <a:pt x="232" y="246"/>
                </a:lnTo>
                <a:lnTo>
                  <a:pt x="237" y="243"/>
                </a:lnTo>
                <a:lnTo>
                  <a:pt x="243" y="238"/>
                </a:lnTo>
                <a:lnTo>
                  <a:pt x="247" y="234"/>
                </a:lnTo>
                <a:lnTo>
                  <a:pt x="251" y="229"/>
                </a:lnTo>
                <a:lnTo>
                  <a:pt x="251" y="229"/>
                </a:lnTo>
                <a:lnTo>
                  <a:pt x="258" y="220"/>
                </a:lnTo>
                <a:lnTo>
                  <a:pt x="262" y="210"/>
                </a:lnTo>
                <a:lnTo>
                  <a:pt x="265" y="199"/>
                </a:lnTo>
                <a:lnTo>
                  <a:pt x="266" y="187"/>
                </a:lnTo>
                <a:lnTo>
                  <a:pt x="266" y="187"/>
                </a:lnTo>
                <a:lnTo>
                  <a:pt x="265" y="177"/>
                </a:lnTo>
                <a:lnTo>
                  <a:pt x="262" y="166"/>
                </a:lnTo>
                <a:lnTo>
                  <a:pt x="258" y="156"/>
                </a:lnTo>
                <a:lnTo>
                  <a:pt x="251" y="147"/>
                </a:lnTo>
                <a:lnTo>
                  <a:pt x="251" y="147"/>
                </a:lnTo>
                <a:lnTo>
                  <a:pt x="247" y="142"/>
                </a:lnTo>
                <a:lnTo>
                  <a:pt x="243" y="137"/>
                </a:lnTo>
                <a:lnTo>
                  <a:pt x="237" y="133"/>
                </a:lnTo>
                <a:lnTo>
                  <a:pt x="232" y="130"/>
                </a:lnTo>
                <a:lnTo>
                  <a:pt x="232" y="1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354"/>
            <a:endParaRPr lang="ko-KR" altLang="en-US" sz="1867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18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910" y="385910"/>
            <a:ext cx="6086181" cy="6086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8000" y="377403"/>
            <a:ext cx="2827697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ko-KR" altLang="en-US" sz="3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E33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사회적 이슈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92086" y="6011421"/>
            <a:ext cx="102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최근 </a:t>
            </a:r>
            <a:r>
              <a:rPr lang="ko-KR" altLang="en-US" sz="3200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쓰레기 문제</a:t>
            </a: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가 사회적으로 많이 </a:t>
            </a:r>
            <a:r>
              <a:rPr lang="ko-KR" altLang="en-US" sz="2800" b="1" dirty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이슈</a:t>
            </a:r>
            <a:r>
              <a:rPr lang="ko-KR" altLang="en-US" sz="2800" dirty="0">
                <a:latin typeface="나눔스퀘어 Bold" pitchFamily="50" charset="-127"/>
                <a:ea typeface="나눔스퀘어 Bold" pitchFamily="50" charset="-127"/>
              </a:rPr>
              <a:t>가 되고있다</a:t>
            </a:r>
            <a:r>
              <a:rPr lang="en-US" altLang="ko-KR" sz="2800" dirty="0"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sz="28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169982">
            <a:off x="33601" y="1194479"/>
            <a:ext cx="9212233" cy="111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14725"/>
            <a:ext cx="6115050" cy="65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132624">
            <a:off x="5579186" y="3701100"/>
            <a:ext cx="7030415" cy="78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60184">
            <a:off x="133350" y="4343400"/>
            <a:ext cx="56007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364396">
            <a:off x="2390775" y="2924175"/>
            <a:ext cx="71818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43859" y="1794327"/>
            <a:ext cx="6748141" cy="97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01038" y="4243388"/>
            <a:ext cx="31337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62038" y="5167313"/>
            <a:ext cx="96107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943850" y="2600325"/>
            <a:ext cx="394188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6"/>
          <p:cNvGrpSpPr/>
          <p:nvPr/>
        </p:nvGrpSpPr>
        <p:grpSpPr>
          <a:xfrm>
            <a:off x="2662793" y="2868684"/>
            <a:ext cx="6599714" cy="1228780"/>
            <a:chOff x="6063724" y="1815397"/>
            <a:chExt cx="5558050" cy="1231106"/>
          </a:xfrm>
        </p:grpSpPr>
        <p:sp>
          <p:nvSpPr>
            <p:cNvPr id="22" name="직사각형 21"/>
            <p:cNvSpPr/>
            <p:nvPr/>
          </p:nvSpPr>
          <p:spPr>
            <a:xfrm>
              <a:off x="6063724" y="1815397"/>
              <a:ext cx="437620" cy="12311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31409" y="2039946"/>
              <a:ext cx="4694946" cy="832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ko-KR" altLang="en-US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재활용</a:t>
              </a:r>
              <a:r>
                <a:rPr lang="ko-KR" altLang="en-US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5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쓰레기</a:t>
              </a:r>
              <a:r>
                <a:rPr lang="ko-KR" altLang="en-US" sz="48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44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분류</a:t>
              </a:r>
              <a:endParaRPr lang="en-US" altLang="ko-KR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84154" y="1815397"/>
              <a:ext cx="437620" cy="123110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0" spc="-15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</a:t>
              </a:r>
              <a:endParaRPr lang="ko-KR" altLang="en-US" sz="8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2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897955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설계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799081"/>
            <a:ext cx="783869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공공성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79998" y="4569170"/>
            <a:ext cx="124393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설계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9998" y="5339259"/>
            <a:ext cx="86562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성장성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03748" y="5998569"/>
            <a:ext cx="37029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79998" y="6060125"/>
            <a:ext cx="210955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성장하는 신경망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0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52801" y="2626290"/>
            <a:ext cx="673261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en-US" altLang="ko-KR" sz="48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8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03748" y="2687845"/>
            <a:ext cx="1897955" cy="6155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40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15688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설계</a:t>
            </a:r>
            <a:endParaRPr lang="en-US" altLang="ko-KR" sz="40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15688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03748" y="3737525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79998" y="3688245"/>
            <a:ext cx="1635063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공공성</a:t>
            </a:r>
            <a:endParaRPr lang="en-US" altLang="ko-KR" sz="4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03748" y="4507614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79998" y="4569170"/>
            <a:ext cx="124393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설계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3748" y="5277703"/>
            <a:ext cx="310983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79998" y="5339259"/>
            <a:ext cx="86562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성장성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03748" y="5998569"/>
            <a:ext cx="37029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3200" spc="-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4095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endParaRPr lang="ko-KR" altLang="en-US" sz="3200" spc="-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rgbClr val="4095C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79998" y="6060125"/>
            <a:ext cx="2109552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2400" spc="-15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성장하는 신경망</a:t>
            </a:r>
            <a:endParaRPr lang="en-US" altLang="ko-KR" sz="2400" spc="-15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61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chemeClr val="bg1"/>
        </a:solidFill>
        <a:ln w="28575">
          <a:solidFill>
            <a:schemeClr val="bg1">
              <a:lumMod val="85000"/>
            </a:schemeClr>
          </a:solidFill>
        </a:ln>
        <a:effectLst/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</TotalTime>
  <Words>3911</Words>
  <Application>Microsoft Office PowerPoint</Application>
  <PresentationFormat>와이드스크린</PresentationFormat>
  <Paragraphs>1084</Paragraphs>
  <Slides>67</Slides>
  <Notes>32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나눔바른고딕</vt:lpstr>
      <vt:lpstr>나눔스퀘어</vt:lpstr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[파포장인]PPT템플릿25_25p(it 모바일)</dc:title>
  <dc:creator>파포장인</dc:creator>
  <cp:keywords>파포장인</cp:keywords>
  <cp:lastModifiedBy>heaven</cp:lastModifiedBy>
  <cp:revision>349</cp:revision>
  <dcterms:created xsi:type="dcterms:W3CDTF">2018-06-29T01:47:27Z</dcterms:created>
  <dcterms:modified xsi:type="dcterms:W3CDTF">2019-03-26T08:10:44Z</dcterms:modified>
  <cp:category>본 문서의 저작권은 파포장인에게 있습니다.</cp:category>
</cp:coreProperties>
</file>